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448" r:id="rId3"/>
    <p:sldId id="425" r:id="rId4"/>
    <p:sldId id="444" r:id="rId5"/>
    <p:sldId id="427" r:id="rId6"/>
    <p:sldId id="272" r:id="rId7"/>
    <p:sldId id="273" r:id="rId8"/>
    <p:sldId id="274" r:id="rId9"/>
    <p:sldId id="276" r:id="rId10"/>
    <p:sldId id="445" r:id="rId11"/>
    <p:sldId id="428" r:id="rId12"/>
    <p:sldId id="432" r:id="rId13"/>
    <p:sldId id="429" r:id="rId14"/>
    <p:sldId id="430" r:id="rId15"/>
    <p:sldId id="451" r:id="rId16"/>
    <p:sldId id="446" r:id="rId17"/>
    <p:sldId id="434" r:id="rId18"/>
    <p:sldId id="435" r:id="rId19"/>
    <p:sldId id="436" r:id="rId20"/>
    <p:sldId id="437" r:id="rId21"/>
    <p:sldId id="438" r:id="rId22"/>
    <p:sldId id="439" r:id="rId23"/>
    <p:sldId id="440" r:id="rId24"/>
    <p:sldId id="441" r:id="rId25"/>
    <p:sldId id="447" r:id="rId26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ADA"/>
    <a:srgbClr val="FFFFFF"/>
    <a:srgbClr val="4F6228"/>
    <a:srgbClr val="99FFCC"/>
    <a:srgbClr val="99FF99"/>
    <a:srgbClr val="CCFFCC"/>
    <a:srgbClr val="66CCFF"/>
    <a:srgbClr val="FF0000"/>
    <a:srgbClr val="FF66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7" autoAdjust="0"/>
    <p:restoredTop sz="87032" autoAdjust="0"/>
  </p:normalViewPr>
  <p:slideViewPr>
    <p:cSldViewPr>
      <p:cViewPr varScale="1">
        <p:scale>
          <a:sx n="40" d="100"/>
          <a:sy n="40" d="100"/>
        </p:scale>
        <p:origin x="100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C7510-02EF-4301-90F9-43738315E8AD}" type="datetimeFigureOut">
              <a:rPr kumimoji="1" lang="ja-JP" altLang="en-US" smtClean="0"/>
              <a:t>2020/10/14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4D416-3983-4B0F-8C3E-C6EFA8C66B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6160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05A8705-C391-4956-B164-16D7ED9EFE3D}" type="datetimeFigureOut">
              <a:rPr kumimoji="1" lang="ja-JP" altLang="en-US" smtClean="0"/>
              <a:t>2020/10/14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BD245D6-7128-4477-B215-B5D2BBB64D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212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222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−便利で快適に暮らすために、電気やガスを使ったり、車に乗ったり・・・、私たちはたくさんのエネルギーを使っていますが、これが二酸化炭素を増やす原因のひとつなのです。▼</a:t>
            </a:r>
          </a:p>
          <a:p>
            <a:r>
              <a:rPr kumimoji="1" lang="ja-JP" altLang="en-US" dirty="0"/>
              <a:t>−エネルギーを得るために使う石油や石炭、天然ガス。これらは燃やすとたくさんの二酸化炭素が出ます。</a:t>
            </a:r>
          </a:p>
          <a:p>
            <a:r>
              <a:rPr kumimoji="1" lang="ja-JP" altLang="en-US" dirty="0"/>
              <a:t>−・・・このまま温暖化が進むと、どうなるでしょう。▼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932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−温暖化の原因には、まだ解明されていないこともあるので、将来を予想するのはとても難しいのですが・・・、</a:t>
            </a:r>
          </a:p>
          <a:p>
            <a:r>
              <a:rPr kumimoji="1" lang="ja-JP" altLang="en-US" dirty="0"/>
              <a:t>−これは、スーパーコンピューターを用いたシミュレーションにより、気温の変化を予想した画像です。</a:t>
            </a:r>
          </a:p>
          <a:p>
            <a:r>
              <a:rPr kumimoji="1" lang="ja-JP" altLang="en-US" dirty="0"/>
              <a:t>−過去から現在、そして未来、地球上の気温がどのように変化するかを色で示します。</a:t>
            </a:r>
          </a:p>
          <a:p>
            <a:r>
              <a:rPr kumimoji="1" lang="ja-JP" altLang="en-US" dirty="0"/>
              <a:t>−ふだんより気温が低いところは青い色、高いところは赤から黄色で示しています。▼</a:t>
            </a:r>
          </a:p>
          <a:p>
            <a:r>
              <a:rPr kumimoji="1" lang="ja-JP" altLang="en-US" dirty="0"/>
              <a:t>−ここからは未来の予想です。</a:t>
            </a:r>
          </a:p>
          <a:p>
            <a:r>
              <a:rPr kumimoji="1" lang="ja-JP" altLang="en-US" dirty="0"/>
              <a:t>−もしも、温暖化を防ぐために必要な対策を何もおこなわず、私たちが、今まで通りの暮らしかたを続けていたら、どのようになるかを予想しています。</a:t>
            </a:r>
          </a:p>
          <a:p>
            <a:r>
              <a:rPr kumimoji="1" lang="ja-JP" altLang="en-US" dirty="0"/>
              <a:t>−今のまま何も手を打たないと、</a:t>
            </a:r>
            <a:r>
              <a:rPr kumimoji="1" lang="en-US" altLang="ja-JP" dirty="0"/>
              <a:t>2100</a:t>
            </a:r>
            <a:r>
              <a:rPr kumimoji="1" lang="ja-JP" altLang="en-US" dirty="0"/>
              <a:t>年頃には今より、最悪で</a:t>
            </a:r>
            <a:r>
              <a:rPr kumimoji="1" lang="en-US" altLang="ja-JP" dirty="0"/>
              <a:t>4.8</a:t>
            </a:r>
            <a:r>
              <a:rPr kumimoji="1" lang="ja-JP" altLang="en-US" dirty="0"/>
              <a:t>度も気温が上がるかも知れない・・・、そういう予想もありますが、そんなに暑くなったらたいへんです。▼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133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−特に、夏の気温が今より暑くなると、熱中症にかかる人が増えることが心配です。▼</a:t>
            </a:r>
          </a:p>
          <a:p>
            <a:r>
              <a:rPr kumimoji="1" lang="ja-JP" altLang="en-US" dirty="0"/>
              <a:t>−冬は、温暖化によって過ごしやすくなると思うかもしれませんが、降る雪の量が少なくなると、田植えのときに必要な水が足りなくなるなど、水不足になるかも知れません。▼</a:t>
            </a:r>
          </a:p>
          <a:p>
            <a:r>
              <a:rPr kumimoji="1" lang="ja-JP" altLang="en-US" dirty="0"/>
              <a:t>−気温の変化により、お米や野菜など、食物の育ち方が悪くなるとも言われていて、食糧不足が心配です。▼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296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−最近、異常気象という言葉をよく聞きます。▼</a:t>
            </a:r>
          </a:p>
          <a:p>
            <a:r>
              <a:rPr kumimoji="1" lang="ja-JP" altLang="en-US" dirty="0"/>
              <a:t>−土砂崩れや洪水などの災害の原因は、台風や集中豪雨による大雨です。▼</a:t>
            </a:r>
          </a:p>
          <a:p>
            <a:r>
              <a:rPr kumimoji="1" lang="ja-JP" altLang="en-US" dirty="0"/>
              <a:t>−台風や集中豪雨がおきるのは温暖化のせいではありませんが、被害が大きくなっている理由のひとつに、温暖化があるといわれます。</a:t>
            </a:r>
          </a:p>
          <a:p>
            <a:r>
              <a:rPr kumimoji="1" lang="ja-JP" altLang="en-US" dirty="0"/>
              <a:t>−・・・それでは、私たちはどうしたらいいでしょうか。▼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532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−電気、ガス、ガソリンなど、エネルギーを使うことが二酸化炭素を増やす原因です。</a:t>
            </a:r>
          </a:p>
          <a:p>
            <a:r>
              <a:rPr kumimoji="1" lang="ja-JP" altLang="en-US" dirty="0"/>
              <a:t>−それなら、電気、ガス、ガソリンを使うのをいっさいやめればいいのでしょうか。▼</a:t>
            </a:r>
          </a:p>
          <a:p>
            <a:r>
              <a:rPr kumimoji="1" lang="ja-JP" altLang="en-US" dirty="0"/>
              <a:t>−私たちは食べ物を保存するために冷蔵庫を使っています。▼</a:t>
            </a:r>
          </a:p>
          <a:p>
            <a:r>
              <a:rPr kumimoji="1" lang="ja-JP" altLang="en-US" dirty="0"/>
              <a:t>−パソコンやスマホ、テレビは、大切なことをたくさん私たちに教えてくれます。▼</a:t>
            </a:r>
          </a:p>
          <a:p>
            <a:r>
              <a:rPr kumimoji="1" lang="ja-JP" altLang="en-US" dirty="0"/>
              <a:t>−暑いとき、寒いときには、エアコンなどをつけて部屋の温度を調節しています。▼</a:t>
            </a:r>
          </a:p>
          <a:p>
            <a:r>
              <a:rPr kumimoji="1" lang="ja-JP" altLang="en-US" dirty="0"/>
              <a:t>−夜になって暗くなると、あかりをつけて部屋を明るくしてすごします。</a:t>
            </a:r>
          </a:p>
          <a:p>
            <a:r>
              <a:rPr kumimoji="1" lang="ja-JP" altLang="en-US" dirty="0"/>
              <a:t>−今の私たちのくらしは、電気がないと成り立ちません。▼</a:t>
            </a:r>
          </a:p>
          <a:p>
            <a:r>
              <a:rPr kumimoji="1" lang="ja-JP" altLang="en-US" dirty="0"/>
              <a:t>−でも、電気、ガス、ガソリンなどの使い方を良く見ると、ずいぶんムダな使い方をしていることに気づきます。</a:t>
            </a:r>
          </a:p>
          <a:p>
            <a:r>
              <a:rPr kumimoji="1" lang="ja-JP" altLang="en-US" dirty="0"/>
              <a:t>−使わなければいけないところはきちんと使い、ムダな使い方は少しでも減らしましょう。▼</a:t>
            </a:r>
          </a:p>
          <a:p>
            <a:r>
              <a:rPr kumimoji="1" lang="ja-JP" altLang="en-US" dirty="0"/>
              <a:t>−これを「省エネルギー」、短く「省エネ」といいます。省エネって、聞いたことありますよね。</a:t>
            </a:r>
          </a:p>
          <a:p>
            <a:r>
              <a:rPr kumimoji="1" lang="ja-JP" altLang="en-US" dirty="0"/>
              <a:t>−・・・それでは、どんなことに気をつければいいでしょうか。▼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9153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−暖房の温度は</a:t>
            </a:r>
            <a:r>
              <a:rPr kumimoji="1" lang="en-US" altLang="ja-JP" dirty="0"/>
              <a:t>20</a:t>
            </a:r>
            <a:r>
              <a:rPr kumimoji="1" lang="ja-JP" altLang="en-US" dirty="0"/>
              <a:t>度を目安に、これより高くなり過ぎないように気をつけましょう。</a:t>
            </a:r>
          </a:p>
          <a:p>
            <a:r>
              <a:rPr kumimoji="1" lang="ja-JP" altLang="en-US" dirty="0"/>
              <a:t>−エアコンのリモコンの設定表示や、自分の感覚だけに頼らないで・・・▼</a:t>
            </a:r>
          </a:p>
          <a:p>
            <a:r>
              <a:rPr kumimoji="1" lang="ja-JP" altLang="en-US" dirty="0"/>
              <a:t>−温度計を部屋に置いて、これを見て温度を調節しましょう。</a:t>
            </a:r>
          </a:p>
          <a:p>
            <a:r>
              <a:rPr kumimoji="1" lang="ja-JP" altLang="en-US" dirty="0"/>
              <a:t>−感染症を防ぐために、換気にも気をつけましょう。▼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641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−だれも人のいない部屋にあかりがついていたら、こまめに消すようにしましょう。▼</a:t>
            </a:r>
          </a:p>
          <a:p>
            <a:r>
              <a:rPr kumimoji="1" lang="ja-JP" altLang="en-US" dirty="0"/>
              <a:t>−ふつうの電球を</a:t>
            </a:r>
            <a:r>
              <a:rPr kumimoji="1" lang="en-US" altLang="ja-JP" dirty="0"/>
              <a:t>LED</a:t>
            </a:r>
            <a:r>
              <a:rPr kumimoji="1" lang="ja-JP" altLang="en-US" dirty="0"/>
              <a:t>ランプにかえたり・・・▼</a:t>
            </a:r>
          </a:p>
          <a:p>
            <a:r>
              <a:rPr kumimoji="1" lang="ja-JP" altLang="en-US" dirty="0"/>
              <a:t>−蛍光灯を器具ごと、</a:t>
            </a:r>
            <a:r>
              <a:rPr kumimoji="1" lang="en-US" altLang="ja-JP" dirty="0"/>
              <a:t>LED</a:t>
            </a:r>
            <a:r>
              <a:rPr kumimoji="1" lang="ja-JP" altLang="en-US" dirty="0"/>
              <a:t>照明に替えることでも、たくさんの省エネができます。▼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79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−誰も見ていないのに、テレビがつけっぱなしだったら、こまめに消しましょう。▼</a:t>
            </a:r>
          </a:p>
          <a:p>
            <a:r>
              <a:rPr kumimoji="1" lang="ja-JP" altLang="en-US" dirty="0"/>
              <a:t>−番組表を見て、見たい番組を決めておきましょう。</a:t>
            </a:r>
          </a:p>
          <a:p>
            <a:r>
              <a:rPr kumimoji="1" lang="ja-JP" altLang="en-US" dirty="0"/>
              <a:t>−番組を見おわったら、すぐにテレビを消すようにして、だらだら続けてテレビを見るのはやめましょう。</a:t>
            </a:r>
          </a:p>
          <a:p>
            <a:r>
              <a:rPr kumimoji="1" lang="ja-JP" altLang="en-US" dirty="0"/>
              <a:t>−テレビを見る部屋の明るさを、少し暗めにするだけでも、テレビが使う電気の量が減って、省エネになります。▼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8089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−感染症を防ぐために、こまめに手を洗ったり、外から帰ったらシャワーを浴びて清潔にすることは大切です。▼</a:t>
            </a:r>
          </a:p>
          <a:p>
            <a:r>
              <a:rPr kumimoji="1" lang="ja-JP" altLang="en-US" dirty="0"/>
              <a:t>−でも、石鹸をつけて手や体をこすって洗っているあいだ、水道やシャワーを出しっぱなしにしている人はいませんか。</a:t>
            </a:r>
          </a:p>
          <a:p>
            <a:r>
              <a:rPr kumimoji="1" lang="ja-JP" altLang="en-US" dirty="0"/>
              <a:t>−こまめにとめるように気をつけましょう。▼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452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−毎日の買い物など、近所に出かけるときは、自動車はなるべく使わないようにして・・・▼</a:t>
            </a:r>
          </a:p>
          <a:p>
            <a:r>
              <a:rPr kumimoji="1" lang="ja-JP" altLang="en-US" dirty="0"/>
              <a:t>−歩いたり、自転車で行くようにしましょう。</a:t>
            </a:r>
          </a:p>
          <a:p>
            <a:r>
              <a:rPr kumimoji="1" lang="ja-JP" altLang="en-US" dirty="0"/>
              <a:t>−運動になり、健康のためにもなります。▼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51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−便利で快適な生活のため、私たちは毎日たくさんのエネルギーを使っています。▼</a:t>
            </a:r>
          </a:p>
          <a:p>
            <a:r>
              <a:rPr kumimoji="1" lang="ja-JP" altLang="en-US" dirty="0"/>
              <a:t>−私たちが使っている電気は、大部分が火力発電所で作られて私たちの家庭に届きます。</a:t>
            </a:r>
          </a:p>
          <a:p>
            <a:r>
              <a:rPr kumimoji="1" lang="ja-JP" altLang="en-US" dirty="0"/>
              <a:t>−火力発電では天然ガスや石炭を燃やし、その力を使って電気を作っています。▼</a:t>
            </a:r>
          </a:p>
          <a:p>
            <a:r>
              <a:rPr kumimoji="1" lang="ja-JP" altLang="en-US" dirty="0"/>
              <a:t>−ほとんどの車はガソリンを使って走りますが、ガソリンは石油から作られます。▼</a:t>
            </a:r>
          </a:p>
          <a:p>
            <a:r>
              <a:rPr kumimoji="1" lang="ja-JP" altLang="en-US" dirty="0"/>
              <a:t>−お家で料理をしたり、お風呂やお湯を沸かすときに使うガス。ガスも天然ガスから作られます。▼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2974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−食事は、好ききらいをせず、出されたものは残さず食べるようにしましょう。▼</a:t>
            </a:r>
          </a:p>
          <a:p>
            <a:r>
              <a:rPr kumimoji="1" lang="ja-JP" altLang="en-US" dirty="0"/>
              <a:t>−食べ残しをすると、生ごみを増やすことになります。▼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501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−最近、スーパーやコンビニなどでは、お金を払わないとレジ袋を貰えないようになりました。▼</a:t>
            </a:r>
          </a:p>
          <a:p>
            <a:r>
              <a:rPr kumimoji="1" lang="ja-JP" altLang="en-US" dirty="0"/>
              <a:t>−出かけるときには、かならずマイバッグを持って出るのを、習慣にしましょう。▼</a:t>
            </a:r>
          </a:p>
          <a:p>
            <a:r>
              <a:rPr kumimoji="1" lang="ja-JP" altLang="en-US" dirty="0"/>
              <a:t>−レジ袋やペットボトル、ストローなど、一度使っただけで捨ててしまうプラスチック製品は、なるべく使わないようにしましょう。</a:t>
            </a:r>
          </a:p>
          <a:p>
            <a:r>
              <a:rPr kumimoji="1" lang="ja-JP" altLang="en-US" dirty="0"/>
              <a:t>−プラごみを捨てるときには、ルールにしたがってきちんと分別して、回収に出すようにしましょう。▼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9436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−このように、私たちの生活の中で、身近にある簡単なことから、省エネを始めましょう。</a:t>
            </a:r>
          </a:p>
          <a:p>
            <a:r>
              <a:rPr kumimoji="1" lang="ja-JP" altLang="en-US" dirty="0"/>
              <a:t>−自分一人でもできますが、なるべくおうちの人などに呼びかけて、多くの人と一緒に省エネに取り組みましょう。</a:t>
            </a:r>
          </a:p>
          <a:p>
            <a:r>
              <a:rPr kumimoji="1" lang="ja-JP" altLang="en-US" dirty="0"/>
              <a:t>−その方が省エネの効果が大きくなるだけでなく、やっていて楽しくなるし、長続きすることになります。▼</a:t>
            </a:r>
          </a:p>
          <a:p>
            <a:r>
              <a:rPr kumimoji="1" lang="ja-JP" altLang="en-US" dirty="0"/>
              <a:t>−省エネをずっと続け、習慣として、身につけるようにしましょう。▼</a:t>
            </a:r>
          </a:p>
          <a:p>
            <a:r>
              <a:rPr kumimoji="1" lang="ja-JP" altLang="en-US" dirty="0"/>
              <a:t>−省エネはずっと続けることが大切です。▼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68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−私たちの子どもや孫の世代、更にその先の世代の人たちのために、少しでも良い環境の地球を残すためにも・・・▼</a:t>
            </a:r>
          </a:p>
          <a:p>
            <a:r>
              <a:rPr kumimoji="1" lang="ja-JP" altLang="en-US" dirty="0"/>
              <a:t>−さあ、今すぐ省エネを始めましょう。▼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0424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98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−石炭や石油、天然ガスは化石燃料とも呼ばれ、はるか昔に自然に作られた地下資源です。</a:t>
            </a:r>
          </a:p>
          <a:p>
            <a:r>
              <a:rPr kumimoji="1" lang="ja-JP" altLang="en-US" dirty="0"/>
              <a:t>−今と同じように使い続けると、石油、天然ガスは</a:t>
            </a:r>
            <a:r>
              <a:rPr kumimoji="1" lang="en-US" altLang="ja-JP" dirty="0"/>
              <a:t>50</a:t>
            </a:r>
            <a:r>
              <a:rPr kumimoji="1" lang="ja-JP" altLang="en-US" dirty="0"/>
              <a:t>年、石炭は</a:t>
            </a:r>
            <a:r>
              <a:rPr kumimoji="1" lang="en-US" altLang="ja-JP" dirty="0"/>
              <a:t>130</a:t>
            </a:r>
            <a:r>
              <a:rPr kumimoji="1" lang="ja-JP" altLang="en-US" dirty="0"/>
              <a:t>年ほどで使い切ってしまう、と言われています。▼</a:t>
            </a:r>
          </a:p>
          <a:p>
            <a:r>
              <a:rPr kumimoji="1" lang="ja-JP" altLang="en-US" dirty="0"/>
              <a:t>−私たちが資源を使い切ってしまったら・・・私たちの子どもや孫の世代、更にその先の世代の人たちは、どうなるでしょうか。</a:t>
            </a:r>
          </a:p>
          <a:p>
            <a:r>
              <a:rPr kumimoji="1" lang="ja-JP" altLang="en-US" dirty="0"/>
              <a:t>−あとの世代の人たちに、少しでも多くの資源を残さなければなりません。</a:t>
            </a:r>
          </a:p>
          <a:p>
            <a:r>
              <a:rPr kumimoji="1" lang="ja-JP" altLang="en-US" dirty="0"/>
              <a:t>−・・・大量にエネルギーを消費し続けることで、地球環境にもいろいろな影響を与えています。▼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97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−このグラフは、</a:t>
            </a:r>
            <a:r>
              <a:rPr kumimoji="1" lang="en-US" altLang="ja-JP" dirty="0"/>
              <a:t>130</a:t>
            </a:r>
            <a:r>
              <a:rPr kumimoji="1" lang="ja-JP" altLang="en-US" dirty="0"/>
              <a:t>年前から最近までの、地球全体の気温の変化を示しています。▼</a:t>
            </a:r>
          </a:p>
          <a:p>
            <a:r>
              <a:rPr kumimoji="1" lang="ja-JP" altLang="en-US" dirty="0"/>
              <a:t>−特に</a:t>
            </a:r>
            <a:r>
              <a:rPr kumimoji="1" lang="en-US" altLang="ja-JP" dirty="0"/>
              <a:t>1980</a:t>
            </a:r>
            <a:r>
              <a:rPr kumimoji="1" lang="ja-JP" altLang="en-US" dirty="0"/>
              <a:t>年頃から、気温がどんどん上がってきていることがわかります。▼</a:t>
            </a:r>
          </a:p>
          <a:p>
            <a:r>
              <a:rPr kumimoji="1" lang="ja-JP" altLang="en-US" dirty="0"/>
              <a:t>−これが「地球温暖化」と言われる現象です。地球温暖化の原因のひとつとして、▼</a:t>
            </a:r>
          </a:p>
          <a:p>
            <a:r>
              <a:rPr kumimoji="1" lang="ja-JP" altLang="en-US" dirty="0"/>
              <a:t>−「二酸化炭素」が関係している、と言われています。▼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989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−私たちの住む地球は、周りを「大気」と言われる空気の層で囲まれています。▼</a:t>
            </a:r>
          </a:p>
          <a:p>
            <a:r>
              <a:rPr kumimoji="1" lang="ja-JP" altLang="en-US" dirty="0"/>
              <a:t>−地球は太陽の光で温められています。▼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772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−空気の層がないと温められた熱は全部宇宙に逃げていき、▼</a:t>
            </a:r>
          </a:p>
          <a:p>
            <a:r>
              <a:rPr kumimoji="1" lang="ja-JP" altLang="en-US" dirty="0"/>
              <a:t>−地球の温度は平均マイナス</a:t>
            </a:r>
            <a:r>
              <a:rPr kumimoji="1" lang="en-US" altLang="ja-JP" dirty="0"/>
              <a:t>18</a:t>
            </a:r>
            <a:r>
              <a:rPr kumimoji="1" lang="ja-JP" altLang="en-US" dirty="0"/>
              <a:t>度くらい。▼</a:t>
            </a:r>
          </a:p>
          <a:p>
            <a:r>
              <a:rPr kumimoji="1" lang="ja-JP" altLang="en-US" dirty="0"/>
              <a:t>−皆さんのおうちの冷蔵庫の、冷凍庫の中くらいの温度です。▼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28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−でも地球には大気があり、その中の二酸化炭素などのガスの働きで、熱が逃げにくくなっています。▼</a:t>
            </a:r>
          </a:p>
          <a:p>
            <a:r>
              <a:rPr kumimoji="1" lang="ja-JP" altLang="en-US" dirty="0"/>
              <a:t>−おかげで地球の温度は平均</a:t>
            </a:r>
            <a:r>
              <a:rPr kumimoji="1" lang="en-US" altLang="ja-JP" dirty="0"/>
              <a:t>15</a:t>
            </a:r>
            <a:r>
              <a:rPr kumimoji="1" lang="ja-JP" altLang="en-US" dirty="0"/>
              <a:t>度くらい、とても快適な気温です。▼</a:t>
            </a:r>
          </a:p>
          <a:p>
            <a:r>
              <a:rPr kumimoji="1" lang="ja-JP" altLang="en-US" dirty="0"/>
              <a:t>−二酸化炭素などによるこの作用は「温室効果」と言われます。▼</a:t>
            </a:r>
          </a:p>
          <a:p>
            <a:r>
              <a:rPr kumimoji="1" lang="ja-JP" altLang="en-US" dirty="0"/>
              <a:t>−地球に暮らす生き物にとって、二酸化炭素はとても大切ですが、多くなりすぎても困ります。▼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290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−ますます熱が逃げにくくなり、地球の温度が上がる・・・、これが地球温暖化です。▼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869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−・・・今、大気中の二酸化炭素はどんどん増えています。</a:t>
            </a:r>
          </a:p>
          <a:p>
            <a:r>
              <a:rPr kumimoji="1" lang="ja-JP" altLang="en-US" dirty="0"/>
              <a:t>−その原因は私たちの暮らし方にあります。▼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245D6-7128-4477-B215-B5D2BBB64D4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516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313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84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6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55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90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3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417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53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89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08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55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BDC12-E2DF-4D21-B814-88EA87F5D3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90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0.jp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jp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5.png"/><Relationship Id="rId5" Type="http://schemas.microsoft.com/office/2007/relationships/media" Target="../media/media4.mp3"/><Relationship Id="rId15" Type="http://schemas.openxmlformats.org/officeDocument/2006/relationships/image" Target="../media/image36.png"/><Relationship Id="rId10" Type="http://schemas.openxmlformats.org/officeDocument/2006/relationships/notesSlide" Target="../notesSlides/notesSlide14.xml"/><Relationship Id="rId19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jp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方形/長方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8" name="図 7" descr="写真, 座る, 持つ, ゲーム が含まれている画像&#10;&#10;自動的に生成された説明">
            <a:extLst>
              <a:ext uri="{FF2B5EF4-FFF2-40B4-BE49-F238E27FC236}">
                <a16:creationId xmlns:a16="http://schemas.microsoft.com/office/drawing/2014/main" id="{43B622B3-0B71-4546-AB36-07E4448A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2060848"/>
            <a:ext cx="4876800" cy="3657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60648"/>
            <a:ext cx="12192000" cy="1757914"/>
          </a:xfrm>
          <a:noFill/>
        </p:spPr>
        <p:txBody>
          <a:bodyPr>
            <a:noAutofit/>
          </a:bodyPr>
          <a:lstStyle/>
          <a:p>
            <a:pPr algn="l"/>
            <a:r>
              <a:rPr lang="ja-JP" altLang="en-US" sz="3600" dirty="0">
                <a:latin typeface="+mn-ea"/>
                <a:ea typeface="+mn-ea"/>
              </a:rPr>
              <a:t>　   ちきゅうおんだんか</a:t>
            </a:r>
            <a:br>
              <a:rPr lang="ja-JP" altLang="en-US" sz="6600" dirty="0">
                <a:latin typeface="+mn-ea"/>
                <a:ea typeface="+mn-ea"/>
              </a:rPr>
            </a:br>
            <a:r>
              <a:rPr lang="ja-JP" altLang="en-US" sz="6600" dirty="0">
                <a:latin typeface="+mn-ea"/>
                <a:ea typeface="+mn-ea"/>
              </a:rPr>
              <a:t>　</a:t>
            </a:r>
            <a:r>
              <a:rPr lang="ja-JP" altLang="en-US" sz="6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地球温暖化ってなんだろう</a:t>
            </a:r>
            <a:r>
              <a:rPr lang="en-US" altLang="ja-JP" sz="6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?</a:t>
            </a:r>
            <a:endParaRPr lang="ja-JP" altLang="en-US" sz="66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2FA55A2-40C4-41F4-A114-4734B04E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0978" y="2805100"/>
            <a:ext cx="2937510" cy="3048000"/>
          </a:xfrm>
          <a:custGeom>
            <a:avLst/>
            <a:gdLst>
              <a:gd name="connsiteX0" fmla="*/ 0 w 3304699"/>
              <a:gd name="connsiteY0" fmla="*/ 0 h 3429000"/>
              <a:gd name="connsiteX1" fmla="*/ 490877 w 3304699"/>
              <a:gd name="connsiteY1" fmla="*/ 0 h 3429000"/>
              <a:gd name="connsiteX2" fmla="*/ 427738 w 3304699"/>
              <a:gd name="connsiteY2" fmla="*/ 20085 h 3429000"/>
              <a:gd name="connsiteX3" fmla="*/ 32084 w 3304699"/>
              <a:gd name="connsiteY3" fmla="*/ 631769 h 3429000"/>
              <a:gd name="connsiteX4" fmla="*/ 679895 w 3304699"/>
              <a:gd name="connsiteY4" fmla="*/ 1295622 h 3429000"/>
              <a:gd name="connsiteX5" fmla="*/ 1327706 w 3304699"/>
              <a:gd name="connsiteY5" fmla="*/ 631769 h 3429000"/>
              <a:gd name="connsiteX6" fmla="*/ 932052 w 3304699"/>
              <a:gd name="connsiteY6" fmla="*/ 20085 h 3429000"/>
              <a:gd name="connsiteX7" fmla="*/ 868913 w 3304699"/>
              <a:gd name="connsiteY7" fmla="*/ 0 h 3429000"/>
              <a:gd name="connsiteX8" fmla="*/ 3304699 w 3304699"/>
              <a:gd name="connsiteY8" fmla="*/ 0 h 3429000"/>
              <a:gd name="connsiteX9" fmla="*/ 3304699 w 3304699"/>
              <a:gd name="connsiteY9" fmla="*/ 3429000 h 3429000"/>
              <a:gd name="connsiteX10" fmla="*/ 0 w 3304699"/>
              <a:gd name="connsiteY10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4699" h="3429000">
                <a:moveTo>
                  <a:pt x="0" y="0"/>
                </a:moveTo>
                <a:lnTo>
                  <a:pt x="490877" y="0"/>
                </a:lnTo>
                <a:lnTo>
                  <a:pt x="427738" y="20085"/>
                </a:lnTo>
                <a:cubicBezTo>
                  <a:pt x="195229" y="120863"/>
                  <a:pt x="32084" y="356792"/>
                  <a:pt x="32084" y="631769"/>
                </a:cubicBezTo>
                <a:cubicBezTo>
                  <a:pt x="32084" y="998405"/>
                  <a:pt x="322119" y="1295622"/>
                  <a:pt x="679895" y="1295622"/>
                </a:cubicBezTo>
                <a:cubicBezTo>
                  <a:pt x="1037671" y="1295622"/>
                  <a:pt x="1327706" y="998405"/>
                  <a:pt x="1327706" y="631769"/>
                </a:cubicBezTo>
                <a:cubicBezTo>
                  <a:pt x="1327706" y="356792"/>
                  <a:pt x="1164561" y="120863"/>
                  <a:pt x="932052" y="20085"/>
                </a:cubicBezTo>
                <a:lnTo>
                  <a:pt x="868913" y="0"/>
                </a:lnTo>
                <a:lnTo>
                  <a:pt x="3304699" y="0"/>
                </a:lnTo>
                <a:lnTo>
                  <a:pt x="3304699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字幕 8">
            <a:extLst>
              <a:ext uri="{FF2B5EF4-FFF2-40B4-BE49-F238E27FC236}">
                <a16:creationId xmlns:a16="http://schemas.microsoft.com/office/drawing/2014/main" id="{3FE42251-9CED-42E5-8FCC-640CDAF1A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805264"/>
            <a:ext cx="12192000" cy="1080120"/>
          </a:xfrm>
          <a:noFill/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ja-JP" altLang="en-US" sz="2800" dirty="0"/>
              <a:t>ＮＰＯ法人アース・エコ</a:t>
            </a:r>
          </a:p>
          <a:p>
            <a:pPr>
              <a:spcBef>
                <a:spcPts val="600"/>
              </a:spcBef>
            </a:pPr>
            <a:r>
              <a:rPr lang="ja-JP" altLang="en-US" sz="2800" dirty="0"/>
              <a:t>ＮＰＯ法人神奈川県環境学習リーダー会</a:t>
            </a:r>
          </a:p>
        </p:txBody>
      </p:sp>
      <p:sp>
        <p:nvSpPr>
          <p:cNvPr id="11" name="字幕 8">
            <a:extLst>
              <a:ext uri="{FF2B5EF4-FFF2-40B4-BE49-F238E27FC236}">
                <a16:creationId xmlns:a16="http://schemas.microsoft.com/office/drawing/2014/main" id="{8CCA7CBB-A3AD-4DC2-9D9C-1ACD73EBABF2}"/>
              </a:ext>
            </a:extLst>
          </p:cNvPr>
          <p:cNvSpPr txBox="1">
            <a:spLocks/>
          </p:cNvSpPr>
          <p:nvPr/>
        </p:nvSpPr>
        <p:spPr>
          <a:xfrm>
            <a:off x="7680176" y="2060848"/>
            <a:ext cx="3600000" cy="6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（出前授業用・冬）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0725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0"/>
    </mc:Choice>
    <mc:Fallback xmlns="">
      <p:transition spd="slow" advTm="12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B52721-7472-46DD-BD3F-FF0024F582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BD3469D-26C4-4AFA-9586-20997B31D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189" y="-143647"/>
            <a:ext cx="9861221" cy="666480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2715A9C-243C-4FCB-B9E1-2EE600DD2CAA}"/>
              </a:ext>
            </a:extLst>
          </p:cNvPr>
          <p:cNvSpPr txBox="1"/>
          <p:nvPr/>
        </p:nvSpPr>
        <p:spPr>
          <a:xfrm>
            <a:off x="10056680" y="5877272"/>
            <a:ext cx="21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気象庁「気候変動監視レポート</a:t>
            </a:r>
            <a:r>
              <a:rPr kumimoji="1" lang="en-US" altLang="ja-JP" sz="1600" b="1" dirty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2019</a:t>
            </a:r>
            <a:r>
              <a:rPr kumimoji="1" lang="ja-JP" altLang="en-US" sz="1600" b="1" dirty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」より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C442128-7911-4065-BA0E-A586C253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3E355C0-826E-4AEA-9E55-D795332E6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96EFBA-D873-4477-9F3D-E9700C77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74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0"/>
    </mc:Choice>
    <mc:Fallback xmlns="">
      <p:transition spd="slow" advTm="1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506" objId="6"/>
        <p14:stopEvt time="11258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1BF1253-AEB8-4193-B2F4-5D2B21AA3B9E}"/>
              </a:ext>
            </a:extLst>
          </p:cNvPr>
          <p:cNvSpPr/>
          <p:nvPr/>
        </p:nvSpPr>
        <p:spPr>
          <a:xfrm>
            <a:off x="0" y="0"/>
            <a:ext cx="12192000" cy="68476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EBB0DECD-BCFD-482A-BFB5-6F16AB1A2C66}"/>
              </a:ext>
            </a:extLst>
          </p:cNvPr>
          <p:cNvGrpSpPr/>
          <p:nvPr/>
        </p:nvGrpSpPr>
        <p:grpSpPr>
          <a:xfrm>
            <a:off x="-956" y="-11625"/>
            <a:ext cx="4068000" cy="4068000"/>
            <a:chOff x="-956" y="-11625"/>
            <a:chExt cx="4068000" cy="4068000"/>
          </a:xfrm>
        </p:grpSpPr>
        <p:pic>
          <p:nvPicPr>
            <p:cNvPr id="7" name="図 6" descr="屋内, テーブル, 光, 小さい が含まれている画像&#10;&#10;自動的に生成された説明">
              <a:extLst>
                <a:ext uri="{FF2B5EF4-FFF2-40B4-BE49-F238E27FC236}">
                  <a16:creationId xmlns:a16="http://schemas.microsoft.com/office/drawing/2014/main" id="{EA6B9AFE-B30D-4A7D-88AF-A46A4BB09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56" y="-11625"/>
              <a:ext cx="4068000" cy="4068000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B4C079B-8760-43C1-BC06-3E8D440B39D0}"/>
                </a:ext>
              </a:extLst>
            </p:cNvPr>
            <p:cNvSpPr txBox="1"/>
            <p:nvPr/>
          </p:nvSpPr>
          <p:spPr>
            <a:xfrm>
              <a:off x="151219" y="113365"/>
              <a:ext cx="1440000" cy="954107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でんき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電気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C9FF1F62-36F0-4EDF-8037-73573884D6EC}"/>
              </a:ext>
            </a:extLst>
          </p:cNvPr>
          <p:cNvGrpSpPr/>
          <p:nvPr/>
        </p:nvGrpSpPr>
        <p:grpSpPr>
          <a:xfrm>
            <a:off x="4061242" y="-6450"/>
            <a:ext cx="4067175" cy="4057650"/>
            <a:chOff x="4061242" y="-6450"/>
            <a:chExt cx="4067175" cy="4057650"/>
          </a:xfrm>
        </p:grpSpPr>
        <p:pic>
          <p:nvPicPr>
            <p:cNvPr id="13" name="図 12" descr="鍋に入った料理&#10;&#10;自動的に生成された説明">
              <a:extLst>
                <a:ext uri="{FF2B5EF4-FFF2-40B4-BE49-F238E27FC236}">
                  <a16:creationId xmlns:a16="http://schemas.microsoft.com/office/drawing/2014/main" id="{86BF42BC-41BF-470C-B93D-28AA610EE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1242" y="-6450"/>
              <a:ext cx="4067175" cy="4057650"/>
            </a:xfrm>
            <a:prstGeom prst="rect">
              <a:avLst/>
            </a:prstGeom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0BB91B7-D116-4341-98D9-0B46F3A6DA00}"/>
                </a:ext>
              </a:extLst>
            </p:cNvPr>
            <p:cNvSpPr txBox="1"/>
            <p:nvPr/>
          </p:nvSpPr>
          <p:spPr>
            <a:xfrm>
              <a:off x="5291200" y="87243"/>
              <a:ext cx="2016000" cy="646331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ガス</a:t>
              </a: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B7D1DAB7-C372-4C4F-BDC1-31EC0515E9BE}"/>
              </a:ext>
            </a:extLst>
          </p:cNvPr>
          <p:cNvGrpSpPr/>
          <p:nvPr/>
        </p:nvGrpSpPr>
        <p:grpSpPr>
          <a:xfrm>
            <a:off x="8126000" y="-11625"/>
            <a:ext cx="4068000" cy="4068000"/>
            <a:chOff x="8126000" y="-11625"/>
            <a:chExt cx="4068000" cy="4068000"/>
          </a:xfrm>
        </p:grpSpPr>
        <p:pic>
          <p:nvPicPr>
            <p:cNvPr id="11" name="図 10" descr="高速道路を走る車&#10;&#10;自動的に生成された説明">
              <a:extLst>
                <a:ext uri="{FF2B5EF4-FFF2-40B4-BE49-F238E27FC236}">
                  <a16:creationId xmlns:a16="http://schemas.microsoft.com/office/drawing/2014/main" id="{9D2C3408-DA0E-47E6-BA97-ADDA384B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6000" y="-11625"/>
              <a:ext cx="4068000" cy="4068000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CE129AC0-97E5-4B36-8025-5BA466D1CF35}"/>
                </a:ext>
              </a:extLst>
            </p:cNvPr>
            <p:cNvSpPr txBox="1"/>
            <p:nvPr/>
          </p:nvSpPr>
          <p:spPr>
            <a:xfrm>
              <a:off x="10024781" y="111725"/>
              <a:ext cx="2016000" cy="646331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ガソリン</a:t>
              </a: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265897E5-CF11-41EC-B500-D25A7D0FCF79}"/>
              </a:ext>
            </a:extLst>
          </p:cNvPr>
          <p:cNvGrpSpPr/>
          <p:nvPr/>
        </p:nvGrpSpPr>
        <p:grpSpPr>
          <a:xfrm>
            <a:off x="0" y="2284597"/>
            <a:ext cx="4068000" cy="4068000"/>
            <a:chOff x="0" y="1355322"/>
            <a:chExt cx="4068000" cy="4068000"/>
          </a:xfrm>
        </p:grpSpPr>
        <p:pic>
          <p:nvPicPr>
            <p:cNvPr id="21" name="図 20" descr="屋外, 建物, ボート, 電車 が含まれている画像&#10;&#10;自動的に生成された説明">
              <a:extLst>
                <a:ext uri="{FF2B5EF4-FFF2-40B4-BE49-F238E27FC236}">
                  <a16:creationId xmlns:a16="http://schemas.microsoft.com/office/drawing/2014/main" id="{C0FE4E77-B369-48AD-9F7A-CD4DB5EA6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55322"/>
              <a:ext cx="4068000" cy="4068000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81AB6E3-2461-4136-8C42-D73C7EE0CBB5}"/>
                </a:ext>
              </a:extLst>
            </p:cNvPr>
            <p:cNvSpPr txBox="1"/>
            <p:nvPr/>
          </p:nvSpPr>
          <p:spPr>
            <a:xfrm>
              <a:off x="82483" y="4316977"/>
              <a:ext cx="1440000" cy="95410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せきゆ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石油</a:t>
              </a: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3A317680-27B5-477B-8777-95A72221293E}"/>
              </a:ext>
            </a:extLst>
          </p:cNvPr>
          <p:cNvGrpSpPr/>
          <p:nvPr/>
        </p:nvGrpSpPr>
        <p:grpSpPr>
          <a:xfrm>
            <a:off x="4066204" y="2278147"/>
            <a:ext cx="4067175" cy="4057650"/>
            <a:chOff x="4066204" y="1348872"/>
            <a:chExt cx="4067175" cy="4057650"/>
          </a:xfrm>
        </p:grpSpPr>
        <p:pic>
          <p:nvPicPr>
            <p:cNvPr id="23" name="図 22" descr="岩, 石, レンガ, ごつごつした が含まれている画像&#10;&#10;自動的に生成された説明">
              <a:extLst>
                <a:ext uri="{FF2B5EF4-FFF2-40B4-BE49-F238E27FC236}">
                  <a16:creationId xmlns:a16="http://schemas.microsoft.com/office/drawing/2014/main" id="{0C56D36A-580B-4D1C-BC03-C7ABB9D9F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6204" y="1348872"/>
              <a:ext cx="4067175" cy="4057650"/>
            </a:xfrm>
            <a:prstGeom prst="rect">
              <a:avLst/>
            </a:prstGeom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02D165B5-A309-4DD3-A3FE-D569212A2316}"/>
                </a:ext>
              </a:extLst>
            </p:cNvPr>
            <p:cNvSpPr txBox="1"/>
            <p:nvPr/>
          </p:nvSpPr>
          <p:spPr>
            <a:xfrm>
              <a:off x="5556600" y="4392604"/>
              <a:ext cx="1440000" cy="95410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せきたん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石炭</a:t>
              </a: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99B3BE76-6F0C-400A-A7C2-01F90A45DDB8}"/>
              </a:ext>
            </a:extLst>
          </p:cNvPr>
          <p:cNvGrpSpPr/>
          <p:nvPr/>
        </p:nvGrpSpPr>
        <p:grpSpPr>
          <a:xfrm>
            <a:off x="8119242" y="2276872"/>
            <a:ext cx="4067175" cy="4057650"/>
            <a:chOff x="8119242" y="1347597"/>
            <a:chExt cx="4067175" cy="4057650"/>
          </a:xfrm>
        </p:grpSpPr>
        <p:pic>
          <p:nvPicPr>
            <p:cNvPr id="25" name="図 24" descr="屋外, 建物, グリーン, ボート が含まれている画像&#10;&#10;自動的に生成された説明">
              <a:extLst>
                <a:ext uri="{FF2B5EF4-FFF2-40B4-BE49-F238E27FC236}">
                  <a16:creationId xmlns:a16="http://schemas.microsoft.com/office/drawing/2014/main" id="{D73315F5-CF3B-4037-AD2A-9EE9B0E20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9242" y="1347597"/>
              <a:ext cx="4067175" cy="4057650"/>
            </a:xfrm>
            <a:prstGeom prst="rect">
              <a:avLst/>
            </a:prstGeom>
          </p:spPr>
        </p:pic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77A8889-1DAC-45D0-BF3B-58E4281DDDDF}"/>
                </a:ext>
              </a:extLst>
            </p:cNvPr>
            <p:cNvSpPr txBox="1"/>
            <p:nvPr/>
          </p:nvSpPr>
          <p:spPr>
            <a:xfrm>
              <a:off x="9949517" y="4375963"/>
              <a:ext cx="2160000" cy="95400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てんねん　　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天然ガス</a:t>
              </a:r>
            </a:p>
          </p:txBody>
        </p:sp>
      </p:grp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2CDDCF8-14EF-46B7-94BE-432A89679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D8E0487-E4A0-4E26-A4B9-B9A79AA5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C18DC2-98F3-495E-8564-B97FDF73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1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67"/>
    </mc:Choice>
    <mc:Fallback xmlns="">
      <p:transition spd="slow" advTm="3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8" objId="5"/>
        <p14:playEvt time="17689" objId="6"/>
        <p14:stopEvt time="17817" objId="5"/>
        <p14:stopEvt time="28681" objId="6"/>
        <p14:playEvt time="29067" objId="8"/>
        <p14:stopEvt time="34179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94ED2DE-CA2C-4C4E-B1D8-9F50BA77A7B3}"/>
              </a:ext>
            </a:extLst>
          </p:cNvPr>
          <p:cNvSpPr/>
          <p:nvPr/>
        </p:nvSpPr>
        <p:spPr>
          <a:xfrm>
            <a:off x="0" y="1499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1658E0-C669-4F9C-88C7-5356B08B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008091-DAE2-4537-8F4C-62A3E299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CBF3E695-C3F3-4A32-BEE1-B3BF009F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T2_rcp85(IPCC5対応）">
            <a:hlinkClick r:id="" action="ppaction://media"/>
            <a:extLst>
              <a:ext uri="{FF2B5EF4-FFF2-40B4-BE49-F238E27FC236}">
                <a16:creationId xmlns:a16="http://schemas.microsoft.com/office/drawing/2014/main" id="{24ADE6E7-E833-43D9-88BB-A8F7FA51F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204" y="0"/>
            <a:ext cx="9259592" cy="61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53"/>
    </mc:Choice>
    <mc:Fallback xmlns="">
      <p:transition spd="slow" advTm="117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961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0" objId="10"/>
        <p14:playEvt time="38665" objId="5"/>
        <p14:stopEvt time="38792" objId="10"/>
        <p14:playEvt time="66167" objId="12"/>
        <p14:stopEvt time="84209" objId="12"/>
        <p14:pauseEvt time="98627" objId="5"/>
        <p14:playEvt time="99626" objId="14"/>
        <p14:stopEvt time="116451" objId="14"/>
        <p14:stopEvt time="117453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1DC1CC-3E3D-4CEF-8511-E7E176BD0D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8B12025D-8CFD-48FC-9F2B-C1ABA2F9D2C0}"/>
              </a:ext>
            </a:extLst>
          </p:cNvPr>
          <p:cNvGrpSpPr/>
          <p:nvPr/>
        </p:nvGrpSpPr>
        <p:grpSpPr>
          <a:xfrm>
            <a:off x="7341265" y="0"/>
            <a:ext cx="4861560" cy="3657600"/>
            <a:chOff x="4873462" y="0"/>
            <a:chExt cx="4861560" cy="3657600"/>
          </a:xfrm>
        </p:grpSpPr>
        <p:pic>
          <p:nvPicPr>
            <p:cNvPr id="8" name="図 7" descr="道路を走るトラック&#10;&#10;自動的に生成された説明">
              <a:extLst>
                <a:ext uri="{FF2B5EF4-FFF2-40B4-BE49-F238E27FC236}">
                  <a16:creationId xmlns:a16="http://schemas.microsoft.com/office/drawing/2014/main" id="{07E9AF83-2291-4EF6-A30F-EE93F5ED0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3462" y="0"/>
              <a:ext cx="4861560" cy="365760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5A8DA272-4F0B-4892-B199-1DAB4C4CA8CD}"/>
                </a:ext>
              </a:extLst>
            </p:cNvPr>
            <p:cNvSpPr txBox="1"/>
            <p:nvPr/>
          </p:nvSpPr>
          <p:spPr>
            <a:xfrm>
              <a:off x="4873462" y="0"/>
              <a:ext cx="2052000" cy="9720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ねっちゅうしょう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熱 中 症</a:t>
              </a:r>
            </a:p>
          </p:txBody>
        </p:sp>
      </p:grpSp>
      <p:pic>
        <p:nvPicPr>
          <p:cNvPr id="6" name="図 5" descr="写真, 座る, 持つ, ゲーム が含まれている画像&#10;&#10;自動的に生成された説明">
            <a:extLst>
              <a:ext uri="{FF2B5EF4-FFF2-40B4-BE49-F238E27FC236}">
                <a16:creationId xmlns:a16="http://schemas.microsoft.com/office/drawing/2014/main" id="{55AA32EA-BEE8-4025-A735-9CE4C7C3E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803" y="0"/>
            <a:ext cx="4876800" cy="3657600"/>
          </a:xfrm>
          <a:prstGeom prst="rect">
            <a:avLst/>
          </a:prstGeom>
        </p:spPr>
      </p:pic>
      <p:pic>
        <p:nvPicPr>
          <p:cNvPr id="10" name="図 9" descr="雪の中を走る電車&#10;&#10;自動的に生成された説明">
            <a:extLst>
              <a:ext uri="{FF2B5EF4-FFF2-40B4-BE49-F238E27FC236}">
                <a16:creationId xmlns:a16="http://schemas.microsoft.com/office/drawing/2014/main" id="{2F6D70CF-0570-4603-97F0-051C1B23A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537" y="1787624"/>
            <a:ext cx="4832033" cy="3611309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36A6A55-9830-4769-B3DC-0BC2CE9D9730}"/>
              </a:ext>
            </a:extLst>
          </p:cNvPr>
          <p:cNvGrpSpPr/>
          <p:nvPr/>
        </p:nvGrpSpPr>
        <p:grpSpPr>
          <a:xfrm>
            <a:off x="6079296" y="1787624"/>
            <a:ext cx="4876800" cy="3657600"/>
            <a:chOff x="6079296" y="1102285"/>
            <a:chExt cx="4876800" cy="3657600"/>
          </a:xfrm>
        </p:grpSpPr>
        <p:pic>
          <p:nvPicPr>
            <p:cNvPr id="12" name="図 11" descr="水, 屋外, 草, 男 が含まれている画像&#10;&#10;自動的に生成された説明">
              <a:extLst>
                <a:ext uri="{FF2B5EF4-FFF2-40B4-BE49-F238E27FC236}">
                  <a16:creationId xmlns:a16="http://schemas.microsoft.com/office/drawing/2014/main" id="{83A1973D-A246-4AF6-9306-D76A16493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296" y="1102285"/>
              <a:ext cx="4876800" cy="3657600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BD85BD2-5533-496C-9DF0-5E9EBA286856}"/>
                </a:ext>
              </a:extLst>
            </p:cNvPr>
            <p:cNvSpPr txBox="1"/>
            <p:nvPr/>
          </p:nvSpPr>
          <p:spPr>
            <a:xfrm>
              <a:off x="6095541" y="1102285"/>
              <a:ext cx="2052000" cy="9720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みずぶそく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水 不 足</a:t>
              </a:r>
            </a:p>
          </p:txBody>
        </p:sp>
      </p:grpSp>
      <p:pic>
        <p:nvPicPr>
          <p:cNvPr id="15" name="図 14" descr="草, 屋外, 工場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6C081C8E-5CBF-46C1-863B-47FEEFD266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25" y="3591720"/>
            <a:ext cx="4876800" cy="3253740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76EA87F3-1F7A-4888-932B-10C3E948D5E6}"/>
              </a:ext>
            </a:extLst>
          </p:cNvPr>
          <p:cNvGrpSpPr/>
          <p:nvPr/>
        </p:nvGrpSpPr>
        <p:grpSpPr>
          <a:xfrm>
            <a:off x="4842092" y="3587624"/>
            <a:ext cx="4876800" cy="3257836"/>
            <a:chOff x="7303259" y="2218425"/>
            <a:chExt cx="4876800" cy="3257836"/>
          </a:xfrm>
        </p:grpSpPr>
        <p:pic>
          <p:nvPicPr>
            <p:cNvPr id="21" name="図 20" descr="食品, 屋内, 店, 表示 が含まれている画像&#10;&#10;自動的に生成された説明">
              <a:extLst>
                <a:ext uri="{FF2B5EF4-FFF2-40B4-BE49-F238E27FC236}">
                  <a16:creationId xmlns:a16="http://schemas.microsoft.com/office/drawing/2014/main" id="{48A17C19-9CE3-457E-AD9A-E8D0636C5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3259" y="2237761"/>
              <a:ext cx="4876800" cy="323850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64AA57B-5261-48FF-B182-48A26BCF8ADE}"/>
                </a:ext>
              </a:extLst>
            </p:cNvPr>
            <p:cNvSpPr txBox="1"/>
            <p:nvPr/>
          </p:nvSpPr>
          <p:spPr>
            <a:xfrm>
              <a:off x="7322131" y="2218425"/>
              <a:ext cx="2268000" cy="9720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しょくりょうぶそく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食糧不足</a:t>
              </a:r>
            </a:p>
          </p:txBody>
        </p:sp>
      </p:grp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C1EEED0-2042-4250-812A-E21A3B64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07F914C-CB78-4AE3-9BCD-0C5FCC6F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58A28C-7640-45A7-B855-04080670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418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2"/>
    </mc:Choice>
    <mc:Fallback xmlns="">
      <p:transition spd="slow" advTm="38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5" objId="7"/>
        <p14:stopEvt time="9576" objId="7"/>
        <p14:playEvt time="9943" objId="9"/>
        <p14:stopEvt time="25819" objId="9"/>
        <p14:playEvt time="26186" objId="11"/>
        <p14:stopEvt time="37688" objId="11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CAB74BD-EA72-4E0B-91B7-9A658DA9CF8A}"/>
              </a:ext>
            </a:extLst>
          </p:cNvPr>
          <p:cNvSpPr/>
          <p:nvPr/>
        </p:nvSpPr>
        <p:spPr>
          <a:xfrm>
            <a:off x="30737" y="0"/>
            <a:ext cx="12161263" cy="683678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A9D3888-FA05-42A1-9056-00B7DB62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8152A381-8151-402D-9888-3C5A62877349}"/>
              </a:ext>
            </a:extLst>
          </p:cNvPr>
          <p:cNvSpPr/>
          <p:nvPr/>
        </p:nvSpPr>
        <p:spPr>
          <a:xfrm>
            <a:off x="4087238" y="2289696"/>
            <a:ext cx="3940501" cy="1815882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いじょうきしょう</a:t>
            </a:r>
            <a:endParaRPr lang="ja-JP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異常気象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46000BB-6484-40CA-A672-48751427C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76025C1-625C-4FBA-AD78-E92082A498DB}"/>
              </a:ext>
            </a:extLst>
          </p:cNvPr>
          <p:cNvGrpSpPr/>
          <p:nvPr/>
        </p:nvGrpSpPr>
        <p:grpSpPr>
          <a:xfrm>
            <a:off x="-16042" y="-3360"/>
            <a:ext cx="6100042" cy="4572000"/>
            <a:chOff x="-16042" y="-3360"/>
            <a:chExt cx="6100042" cy="4572000"/>
          </a:xfrm>
        </p:grpSpPr>
        <p:pic>
          <p:nvPicPr>
            <p:cNvPr id="10" name="図 9" descr="屋外, 自然, 川, 草 が含まれている画像&#10;&#10;自動的に生成された説明">
              <a:extLst>
                <a:ext uri="{FF2B5EF4-FFF2-40B4-BE49-F238E27FC236}">
                  <a16:creationId xmlns:a16="http://schemas.microsoft.com/office/drawing/2014/main" id="{DCD14E0E-58BC-4BC8-91CD-0860537A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000" y="-3360"/>
              <a:ext cx="6096000" cy="4572000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6F25206-FB3A-4678-A66E-FA1815DD1BE2}"/>
                </a:ext>
              </a:extLst>
            </p:cNvPr>
            <p:cNvSpPr txBox="1"/>
            <p:nvPr/>
          </p:nvSpPr>
          <p:spPr>
            <a:xfrm>
              <a:off x="-16042" y="5175"/>
              <a:ext cx="2700000" cy="9540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どしゃ　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土砂くずれ </a:t>
              </a: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03B04656-74F4-47C8-B665-C4AD2D6ACFED}"/>
              </a:ext>
            </a:extLst>
          </p:cNvPr>
          <p:cNvGrpSpPr/>
          <p:nvPr/>
        </p:nvGrpSpPr>
        <p:grpSpPr>
          <a:xfrm>
            <a:off x="6075427" y="-3685"/>
            <a:ext cx="6134629" cy="4570958"/>
            <a:chOff x="6075427" y="-3685"/>
            <a:chExt cx="6134629" cy="4570958"/>
          </a:xfrm>
        </p:grpSpPr>
        <p:pic>
          <p:nvPicPr>
            <p:cNvPr id="12" name="図 11" descr="川の隣に立っている家&#10;&#10;自動的に生成された説明">
              <a:extLst>
                <a:ext uri="{FF2B5EF4-FFF2-40B4-BE49-F238E27FC236}">
                  <a16:creationId xmlns:a16="http://schemas.microsoft.com/office/drawing/2014/main" id="{4B3661A6-63B2-4725-B014-20995280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5427" y="-3685"/>
              <a:ext cx="6134629" cy="4570958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AB291B2-0AF0-4B08-BDA7-2E4A76ADE245}"/>
                </a:ext>
              </a:extLst>
            </p:cNvPr>
            <p:cNvSpPr txBox="1"/>
            <p:nvPr/>
          </p:nvSpPr>
          <p:spPr>
            <a:xfrm>
              <a:off x="10752000" y="0"/>
              <a:ext cx="1440000" cy="954107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こうずい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洪 水</a:t>
              </a:r>
            </a:p>
          </p:txBody>
        </p:sp>
      </p:grp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E2F9FBD-C7D8-4A3F-83C5-51635405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3B8FF3EF-D20A-4305-8CCE-CD3DB2EF086A}"/>
              </a:ext>
            </a:extLst>
          </p:cNvPr>
          <p:cNvGrpSpPr/>
          <p:nvPr/>
        </p:nvGrpSpPr>
        <p:grpSpPr>
          <a:xfrm>
            <a:off x="-12000" y="2778767"/>
            <a:ext cx="6120000" cy="4104000"/>
            <a:chOff x="-12430" y="1395846"/>
            <a:chExt cx="6096000" cy="4066310"/>
          </a:xfrm>
        </p:grpSpPr>
        <p:pic>
          <p:nvPicPr>
            <p:cNvPr id="17" name="図 16" descr="探す, 立つ, グリーン, 水 が含まれている画像&#10;&#10;自動的に生成された説明">
              <a:extLst>
                <a:ext uri="{FF2B5EF4-FFF2-40B4-BE49-F238E27FC236}">
                  <a16:creationId xmlns:a16="http://schemas.microsoft.com/office/drawing/2014/main" id="{07BE6D1E-958B-4451-82BF-652D3F95F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992"/>
            <a:stretch/>
          </p:blipFill>
          <p:spPr>
            <a:xfrm>
              <a:off x="-12430" y="1395846"/>
              <a:ext cx="6096000" cy="4066310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84188B1-5C92-477F-91C7-14B27E13E68C}"/>
                </a:ext>
              </a:extLst>
            </p:cNvPr>
            <p:cNvSpPr txBox="1"/>
            <p:nvPr/>
          </p:nvSpPr>
          <p:spPr>
            <a:xfrm>
              <a:off x="3027" y="4478093"/>
              <a:ext cx="1440000" cy="954107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たいふう　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台 風</a:t>
              </a: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A3034E60-948B-46C3-8839-9BB8F2DD6DDF}"/>
              </a:ext>
            </a:extLst>
          </p:cNvPr>
          <p:cNvGrpSpPr/>
          <p:nvPr/>
        </p:nvGrpSpPr>
        <p:grpSpPr>
          <a:xfrm>
            <a:off x="6039549" y="2794993"/>
            <a:ext cx="6159766" cy="4080845"/>
            <a:chOff x="6044284" y="1381310"/>
            <a:chExt cx="6159766" cy="4080845"/>
          </a:xfrm>
        </p:grpSpPr>
        <p:pic>
          <p:nvPicPr>
            <p:cNvPr id="19" name="図 18" descr="屋外, 夜, ストリート, 建物 が含まれている画像&#10;&#10;自動的に生成された説明">
              <a:extLst>
                <a:ext uri="{FF2B5EF4-FFF2-40B4-BE49-F238E27FC236}">
                  <a16:creationId xmlns:a16="http://schemas.microsoft.com/office/drawing/2014/main" id="{D8B8C575-F7A8-4439-B86E-38130E43E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4284" y="1381310"/>
              <a:ext cx="6159766" cy="4080845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223AC2C-2680-4BE7-9192-89CC43A1B549}"/>
                </a:ext>
              </a:extLst>
            </p:cNvPr>
            <p:cNvSpPr txBox="1"/>
            <p:nvPr/>
          </p:nvSpPr>
          <p:spPr>
            <a:xfrm>
              <a:off x="10752000" y="4490091"/>
              <a:ext cx="1440000" cy="954107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おおあめ</a:t>
              </a:r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大 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0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2"/>
    </mc:Choice>
    <mc:Fallback xmlns="">
      <p:transition spd="slow" advTm="3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0" objId="8"/>
        <p14:playEvt time="5622" objId="9"/>
        <p14:stopEvt time="5752" objId="8"/>
        <p14:playEvt time="13978" objId="11"/>
        <p14:stopEvt time="14108" objId="9"/>
        <p14:stopEvt time="26321" objId="11"/>
        <p14:playEvt time="26696" objId="16"/>
        <p14:stopEvt time="31652" objId="1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219AB9-E3FF-4B5A-AC77-792DB2271DDC}"/>
              </a:ext>
            </a:extLst>
          </p:cNvPr>
          <p:cNvSpPr/>
          <p:nvPr/>
        </p:nvSpPr>
        <p:spPr>
          <a:xfrm>
            <a:off x="0" y="-11625"/>
            <a:ext cx="12192000" cy="6869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A024BFE-9853-47D2-B44A-F30E463EE020}"/>
              </a:ext>
            </a:extLst>
          </p:cNvPr>
          <p:cNvGrpSpPr/>
          <p:nvPr/>
        </p:nvGrpSpPr>
        <p:grpSpPr>
          <a:xfrm>
            <a:off x="-956" y="-11625"/>
            <a:ext cx="12194956" cy="4068000"/>
            <a:chOff x="-956" y="-11625"/>
            <a:chExt cx="12194956" cy="4068000"/>
          </a:xfrm>
        </p:grpSpPr>
        <p:pic>
          <p:nvPicPr>
            <p:cNvPr id="5" name="textalk114">
              <a:hlinkClick r:id="" action="ppaction://media"/>
              <a:extLst>
                <a:ext uri="{FF2B5EF4-FFF2-40B4-BE49-F238E27FC236}">
                  <a16:creationId xmlns:a16="http://schemas.microsoft.com/office/drawing/2014/main" id="{05ABED5F-0969-4471-958A-DF62E47387A7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5892800" y="3225800"/>
              <a:ext cx="406400" cy="406400"/>
            </a:xfrm>
            <a:prstGeom prst="rect">
              <a:avLst/>
            </a:prstGeom>
          </p:spPr>
        </p:pic>
        <p:pic>
          <p:nvPicPr>
            <p:cNvPr id="6" name="textalk113">
              <a:hlinkClick r:id="" action="ppaction://media"/>
              <a:extLst>
                <a:ext uri="{FF2B5EF4-FFF2-40B4-BE49-F238E27FC236}">
                  <a16:creationId xmlns:a16="http://schemas.microsoft.com/office/drawing/2014/main" id="{50665FDF-FCBC-49FE-8BD1-D006F58A9DBA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5892800" y="3225800"/>
              <a:ext cx="406400" cy="406400"/>
            </a:xfrm>
            <a:prstGeom prst="rect">
              <a:avLst/>
            </a:prstGeom>
          </p:spPr>
        </p:pic>
        <p:pic>
          <p:nvPicPr>
            <p:cNvPr id="7" name="textalk111">
              <a:hlinkClick r:id="" action="ppaction://media"/>
              <a:extLst>
                <a:ext uri="{FF2B5EF4-FFF2-40B4-BE49-F238E27FC236}">
                  <a16:creationId xmlns:a16="http://schemas.microsoft.com/office/drawing/2014/main" id="{3711F6B7-FD32-48B0-B7CC-AFEBF405D63E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5892800" y="3225800"/>
              <a:ext cx="406400" cy="406400"/>
            </a:xfrm>
            <a:prstGeom prst="rect">
              <a:avLst/>
            </a:prstGeom>
          </p:spPr>
        </p:pic>
        <p:pic>
          <p:nvPicPr>
            <p:cNvPr id="8" name="textalk112">
              <a:hlinkClick r:id="" action="ppaction://media"/>
              <a:extLst>
                <a:ext uri="{FF2B5EF4-FFF2-40B4-BE49-F238E27FC236}">
                  <a16:creationId xmlns:a16="http://schemas.microsoft.com/office/drawing/2014/main" id="{546096C1-FA52-4BDA-89E7-1148D59C7135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5892800" y="3225800"/>
              <a:ext cx="406400" cy="406400"/>
            </a:xfrm>
            <a:prstGeom prst="rect">
              <a:avLst/>
            </a:prstGeom>
          </p:spPr>
        </p:pic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77BCB25A-5AF4-4A71-9E7F-8777EA00319C}"/>
                </a:ext>
              </a:extLst>
            </p:cNvPr>
            <p:cNvGrpSpPr/>
            <p:nvPr/>
          </p:nvGrpSpPr>
          <p:grpSpPr>
            <a:xfrm>
              <a:off x="-956" y="-11625"/>
              <a:ext cx="4068000" cy="4068000"/>
              <a:chOff x="-956" y="-11625"/>
              <a:chExt cx="4068000" cy="4068000"/>
            </a:xfrm>
          </p:grpSpPr>
          <p:pic>
            <p:nvPicPr>
              <p:cNvPr id="10" name="図 9" descr="屋内, テーブル, 光, 小さい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38A973A-0D6B-4F72-80BD-04E23E781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956" y="-11625"/>
                <a:ext cx="4068000" cy="4068000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437A676-20FC-45D0-8575-42C1F0AA977D}"/>
                  </a:ext>
                </a:extLst>
              </p:cNvPr>
              <p:cNvSpPr txBox="1"/>
              <p:nvPr/>
            </p:nvSpPr>
            <p:spPr>
              <a:xfrm>
                <a:off x="151219" y="113365"/>
                <a:ext cx="1440000" cy="954107"/>
              </a:xfrm>
              <a:prstGeom prst="rect">
                <a:avLst/>
              </a:prstGeom>
              <a:solidFill>
                <a:srgbClr val="000000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でんき</a:t>
                </a:r>
              </a:p>
              <a:p>
                <a:pPr algn="ctr"/>
                <a:r>
                  <a:rPr lang="ja-JP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電気</a:t>
                </a:r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75A03D4A-303B-43FA-84E7-FBA3BC8E6267}"/>
                </a:ext>
              </a:extLst>
            </p:cNvPr>
            <p:cNvGrpSpPr/>
            <p:nvPr/>
          </p:nvGrpSpPr>
          <p:grpSpPr>
            <a:xfrm>
              <a:off x="4061242" y="-6450"/>
              <a:ext cx="4067175" cy="4057650"/>
              <a:chOff x="4061242" y="-6450"/>
              <a:chExt cx="4067175" cy="4057650"/>
            </a:xfrm>
          </p:grpSpPr>
          <p:pic>
            <p:nvPicPr>
              <p:cNvPr id="13" name="図 12" descr="鍋に入った料理&#10;&#10;自動的に生成された説明">
                <a:extLst>
                  <a:ext uri="{FF2B5EF4-FFF2-40B4-BE49-F238E27FC236}">
                    <a16:creationId xmlns:a16="http://schemas.microsoft.com/office/drawing/2014/main" id="{48F2090C-F24A-4F47-836E-6E0F6D4D1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1242" y="-6450"/>
                <a:ext cx="4067175" cy="4057650"/>
              </a:xfrm>
              <a:prstGeom prst="rect">
                <a:avLst/>
              </a:prstGeom>
            </p:spPr>
          </p:pic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4FC6FDA-63EF-479B-89D7-97659737A666}"/>
                  </a:ext>
                </a:extLst>
              </p:cNvPr>
              <p:cNvSpPr txBox="1"/>
              <p:nvPr/>
            </p:nvSpPr>
            <p:spPr>
              <a:xfrm>
                <a:off x="5291200" y="87243"/>
                <a:ext cx="2016000" cy="646331"/>
              </a:xfrm>
              <a:prstGeom prst="rect">
                <a:avLst/>
              </a:prstGeom>
              <a:solidFill>
                <a:srgbClr val="000000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ガス</a:t>
                </a:r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AF6A8948-D039-4DDE-977E-ADCD90906435}"/>
                </a:ext>
              </a:extLst>
            </p:cNvPr>
            <p:cNvGrpSpPr/>
            <p:nvPr/>
          </p:nvGrpSpPr>
          <p:grpSpPr>
            <a:xfrm>
              <a:off x="8126000" y="-11625"/>
              <a:ext cx="4068000" cy="4068000"/>
              <a:chOff x="8126000" y="-11625"/>
              <a:chExt cx="4068000" cy="4068000"/>
            </a:xfrm>
          </p:grpSpPr>
          <p:pic>
            <p:nvPicPr>
              <p:cNvPr id="16" name="図 15" descr="高速道路を走る車&#10;&#10;自動的に生成された説明">
                <a:extLst>
                  <a:ext uri="{FF2B5EF4-FFF2-40B4-BE49-F238E27FC236}">
                    <a16:creationId xmlns:a16="http://schemas.microsoft.com/office/drawing/2014/main" id="{35CEE84D-3F1E-4511-BAA9-D15503827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26000" y="-11625"/>
                <a:ext cx="4068000" cy="4068000"/>
              </a:xfrm>
              <a:prstGeom prst="rect">
                <a:avLst/>
              </a:prstGeom>
            </p:spPr>
          </p:pic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B88EF96-A254-4B85-9F79-15DC8CFD9424}"/>
                  </a:ext>
                </a:extLst>
              </p:cNvPr>
              <p:cNvSpPr txBox="1"/>
              <p:nvPr/>
            </p:nvSpPr>
            <p:spPr>
              <a:xfrm>
                <a:off x="10024781" y="111725"/>
                <a:ext cx="2016000" cy="646331"/>
              </a:xfrm>
              <a:prstGeom prst="rect">
                <a:avLst/>
              </a:prstGeom>
              <a:solidFill>
                <a:srgbClr val="000000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ガソリン</a:t>
                </a:r>
              </a:p>
            </p:txBody>
          </p:sp>
        </p:grpSp>
      </p:grp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E18285A-4729-4263-B675-38B02D3B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1432B04-EED7-4722-BBCD-B33A16F2C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 dirty="0"/>
          </a:p>
        </p:txBody>
      </p:sp>
      <p:sp>
        <p:nvSpPr>
          <p:cNvPr id="27" name="スライド番号プレースホルダー 26">
            <a:extLst>
              <a:ext uri="{FF2B5EF4-FFF2-40B4-BE49-F238E27FC236}">
                <a16:creationId xmlns:a16="http://schemas.microsoft.com/office/drawing/2014/main" id="{37875BAE-902B-49E8-A252-1E2481EB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E1C7B1D-6206-44E5-B3DC-BAC4C0B9C9DD}"/>
              </a:ext>
            </a:extLst>
          </p:cNvPr>
          <p:cNvSpPr/>
          <p:nvPr/>
        </p:nvSpPr>
        <p:spPr>
          <a:xfrm>
            <a:off x="1229344" y="4223862"/>
            <a:ext cx="4663456" cy="1354217"/>
          </a:xfrm>
          <a:prstGeom prst="rect">
            <a:avLst/>
          </a:prstGeom>
          <a:solidFill>
            <a:schemeClr val="accent2">
              <a:lumMod val="50000"/>
              <a:alpha val="50196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しょう</a:t>
            </a:r>
          </a:p>
          <a:p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省エネルギー 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D2E5A4B3-F20E-4DAA-8BD9-CD6BC1435846}"/>
              </a:ext>
            </a:extLst>
          </p:cNvPr>
          <p:cNvSpPr/>
          <p:nvPr/>
        </p:nvSpPr>
        <p:spPr>
          <a:xfrm>
            <a:off x="6952442" y="4221088"/>
            <a:ext cx="2613216" cy="1354217"/>
          </a:xfrm>
          <a:prstGeom prst="rect">
            <a:avLst/>
          </a:prstGeom>
          <a:solidFill>
            <a:schemeClr val="accent2">
              <a:lumMod val="50000"/>
              <a:alpha val="50196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しょう</a:t>
            </a:r>
          </a:p>
          <a:p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省エネ 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C96D72-E6F9-49AA-84AA-8CCFAA357E81}"/>
              </a:ext>
            </a:extLst>
          </p:cNvPr>
          <p:cNvSpPr/>
          <p:nvPr/>
        </p:nvSpPr>
        <p:spPr>
          <a:xfrm>
            <a:off x="-2000" y="-7940"/>
            <a:ext cx="12192000" cy="6858000"/>
          </a:xfrm>
          <a:prstGeom prst="rect">
            <a:avLst/>
          </a:prstGeom>
          <a:solidFill>
            <a:srgbClr val="FDEAD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E87826A1-5E5F-4106-8888-DDBB3DA270AD}"/>
              </a:ext>
            </a:extLst>
          </p:cNvPr>
          <p:cNvGrpSpPr/>
          <p:nvPr/>
        </p:nvGrpSpPr>
        <p:grpSpPr>
          <a:xfrm>
            <a:off x="799710" y="2541240"/>
            <a:ext cx="3048000" cy="3696072"/>
            <a:chOff x="799710" y="2541240"/>
            <a:chExt cx="3048000" cy="3696072"/>
          </a:xfrm>
        </p:grpSpPr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07859897-F7DE-4041-900E-3E6D96D48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10" y="2541240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A275975-BD7C-4CF4-9E68-1D9A303FA794}"/>
                </a:ext>
              </a:extLst>
            </p:cNvPr>
            <p:cNvSpPr txBox="1"/>
            <p:nvPr/>
          </p:nvSpPr>
          <p:spPr>
            <a:xfrm>
              <a:off x="1541448" y="5299798"/>
              <a:ext cx="1555672" cy="937514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れいぞうこ</a:t>
              </a:r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冷蔵庫</a:t>
              </a: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AA71B2E1-2C72-4F0F-8BDE-63688BFB471A}"/>
              </a:ext>
            </a:extLst>
          </p:cNvPr>
          <p:cNvGrpSpPr/>
          <p:nvPr/>
        </p:nvGrpSpPr>
        <p:grpSpPr>
          <a:xfrm>
            <a:off x="5002313" y="3823037"/>
            <a:ext cx="2202180" cy="2396790"/>
            <a:chOff x="5002313" y="3823037"/>
            <a:chExt cx="2202180" cy="2396790"/>
          </a:xfrm>
        </p:grpSpPr>
        <p:pic>
          <p:nvPicPr>
            <p:cNvPr id="52" name="Picture 8">
              <a:extLst>
                <a:ext uri="{FF2B5EF4-FFF2-40B4-BE49-F238E27FC236}">
                  <a16:creationId xmlns:a16="http://schemas.microsoft.com/office/drawing/2014/main" id="{F359587D-8D04-436D-9524-02B32FF6F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2313" y="3823037"/>
              <a:ext cx="2202180" cy="1748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6A9ED255-B294-4CBD-B0C4-3BC88EA23188}"/>
                </a:ext>
              </a:extLst>
            </p:cNvPr>
            <p:cNvSpPr txBox="1"/>
            <p:nvPr/>
          </p:nvSpPr>
          <p:spPr>
            <a:xfrm>
              <a:off x="5106000" y="5571827"/>
              <a:ext cx="1980000" cy="6480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パソコン</a:t>
              </a: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08C1DBE0-E2AF-473B-A518-2ABF9F4F49B3}"/>
              </a:ext>
            </a:extLst>
          </p:cNvPr>
          <p:cNvGrpSpPr/>
          <p:nvPr/>
        </p:nvGrpSpPr>
        <p:grpSpPr>
          <a:xfrm>
            <a:off x="8616284" y="3501008"/>
            <a:ext cx="2035778" cy="2692396"/>
            <a:chOff x="8616284" y="3501008"/>
            <a:chExt cx="2035778" cy="2692396"/>
          </a:xfrm>
        </p:grpSpPr>
        <p:pic>
          <p:nvPicPr>
            <p:cNvPr id="55" name="Picture 10">
              <a:extLst>
                <a:ext uri="{FF2B5EF4-FFF2-40B4-BE49-F238E27FC236}">
                  <a16:creationId xmlns:a16="http://schemas.microsoft.com/office/drawing/2014/main" id="{7EFB0E42-C719-4CF5-8A4B-E2CC59AD5E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284" y="3501008"/>
              <a:ext cx="2035778" cy="220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1F19D5EF-3996-41B5-A93D-77BCD073B830}"/>
                </a:ext>
              </a:extLst>
            </p:cNvPr>
            <p:cNvSpPr txBox="1"/>
            <p:nvPr/>
          </p:nvSpPr>
          <p:spPr>
            <a:xfrm>
              <a:off x="8829000" y="5547073"/>
              <a:ext cx="1620000" cy="646331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スマホ</a:t>
              </a: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D7873454-B1DE-4841-B532-C3F398A0850E}"/>
              </a:ext>
            </a:extLst>
          </p:cNvPr>
          <p:cNvGrpSpPr/>
          <p:nvPr/>
        </p:nvGrpSpPr>
        <p:grpSpPr>
          <a:xfrm>
            <a:off x="8616284" y="615637"/>
            <a:ext cx="2522220" cy="2739614"/>
            <a:chOff x="8616284" y="615637"/>
            <a:chExt cx="2522220" cy="2739614"/>
          </a:xfrm>
        </p:grpSpPr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F7CAC5D-D84A-48E7-A9DA-ABB3B9262F3C}"/>
                </a:ext>
              </a:extLst>
            </p:cNvPr>
            <p:cNvSpPr txBox="1"/>
            <p:nvPr/>
          </p:nvSpPr>
          <p:spPr>
            <a:xfrm>
              <a:off x="9048328" y="2708920"/>
              <a:ext cx="1620000" cy="646331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テレビ</a:t>
              </a:r>
            </a:p>
          </p:txBody>
        </p:sp>
        <p:pic>
          <p:nvPicPr>
            <p:cNvPr id="59" name="Picture 12">
              <a:extLst>
                <a:ext uri="{FF2B5EF4-FFF2-40B4-BE49-F238E27FC236}">
                  <a16:creationId xmlns:a16="http://schemas.microsoft.com/office/drawing/2014/main" id="{E0FDED28-D523-4E44-9BBD-D01ACC019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284" y="615637"/>
              <a:ext cx="2522220" cy="2034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00C9EFE3-D80A-485C-B993-78F6031C5D3C}"/>
              </a:ext>
            </a:extLst>
          </p:cNvPr>
          <p:cNvGrpSpPr/>
          <p:nvPr/>
        </p:nvGrpSpPr>
        <p:grpSpPr>
          <a:xfrm>
            <a:off x="922432" y="227268"/>
            <a:ext cx="2941320" cy="2110530"/>
            <a:chOff x="922432" y="227268"/>
            <a:chExt cx="2941320" cy="2110530"/>
          </a:xfrm>
        </p:grpSpPr>
        <p:pic>
          <p:nvPicPr>
            <p:cNvPr id="61" name="Picture 14">
              <a:extLst>
                <a:ext uri="{FF2B5EF4-FFF2-40B4-BE49-F238E27FC236}">
                  <a16:creationId xmlns:a16="http://schemas.microsoft.com/office/drawing/2014/main" id="{3A8B8541-7E22-489B-BD23-21D6363E1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32" y="227268"/>
              <a:ext cx="2941320" cy="1417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4ED675CA-0E6D-4A67-84CF-CB9045230801}"/>
                </a:ext>
              </a:extLst>
            </p:cNvPr>
            <p:cNvSpPr txBox="1"/>
            <p:nvPr/>
          </p:nvSpPr>
          <p:spPr>
            <a:xfrm>
              <a:off x="1370952" y="1689798"/>
              <a:ext cx="1980000" cy="6480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エアコン</a:t>
              </a: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9700EA4A-8BC9-40A7-BD85-F772BDE3C006}"/>
              </a:ext>
            </a:extLst>
          </p:cNvPr>
          <p:cNvGrpSpPr/>
          <p:nvPr/>
        </p:nvGrpSpPr>
        <p:grpSpPr>
          <a:xfrm>
            <a:off x="4808614" y="110788"/>
            <a:ext cx="2990850" cy="2810459"/>
            <a:chOff x="4808614" y="110788"/>
            <a:chExt cx="2990850" cy="2810459"/>
          </a:xfrm>
        </p:grpSpPr>
        <p:pic>
          <p:nvPicPr>
            <p:cNvPr id="64" name="Picture 16">
              <a:extLst>
                <a:ext uri="{FF2B5EF4-FFF2-40B4-BE49-F238E27FC236}">
                  <a16:creationId xmlns:a16="http://schemas.microsoft.com/office/drawing/2014/main" id="{7A68BBA8-BEEF-4952-9B4E-07155BD47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614" y="110788"/>
              <a:ext cx="2990850" cy="235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656886F8-FC28-41EB-96AC-82C8E37F098E}"/>
                </a:ext>
              </a:extLst>
            </p:cNvPr>
            <p:cNvSpPr txBox="1"/>
            <p:nvPr/>
          </p:nvSpPr>
          <p:spPr>
            <a:xfrm>
              <a:off x="5494039" y="2274916"/>
              <a:ext cx="1620000" cy="646331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あかり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2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55"/>
    </mc:Choice>
    <mc:Fallback xmlns="">
      <p:transition spd="slow" advTm="90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4" grpId="0" animBg="1"/>
      <p:bldP spid="4" grpId="1" animBg="1"/>
    </p:bldLst>
  </p:timing>
  <p:extLst>
    <p:ext uri="{E180D4A7-C9FB-4DFB-919C-405C955672EB}">
      <p14:showEvtLst xmlns:p14="http://schemas.microsoft.com/office/powerpoint/2010/main">
        <p14:playEvt time="532" objId="24"/>
        <p14:stopEvt time="17389" objId="24"/>
        <p14:playEvt time="17757" objId="34"/>
        <p14:playEvt time="24257" objId="36"/>
        <p14:stopEvt time="24404" objId="34"/>
        <p14:playEvt time="32586" objId="38"/>
        <p14:stopEvt time="32715" objId="36"/>
        <p14:playEvt time="40731" objId="42"/>
        <p14:stopEvt time="40853" objId="38"/>
        <p14:playEvt time="47955" objId="43"/>
        <p14:stopEvt time="48077" objId="42"/>
        <p14:playEvt time="72819" objId="44"/>
        <p14:stopEvt time="72928" objId="43"/>
        <p14:stopEvt time="83953" objId="44"/>
        <p14:playEvt time="84329" objId="45"/>
        <p14:stopEvt time="89572" objId="4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extalk162-2">
            <a:hlinkClick r:id="" action="ppaction://media"/>
            <a:extLst>
              <a:ext uri="{FF2B5EF4-FFF2-40B4-BE49-F238E27FC236}">
                <a16:creationId xmlns:a16="http://schemas.microsoft.com/office/drawing/2014/main" id="{5B7327F8-39C8-44C0-B55D-0BB4B40AB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0F23DB-C8B0-453E-87F9-1D5004AB8B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8CAFE80-45D4-4BE3-B64E-8C451869A2EE}"/>
              </a:ext>
            </a:extLst>
          </p:cNvPr>
          <p:cNvSpPr/>
          <p:nvPr/>
        </p:nvSpPr>
        <p:spPr>
          <a:xfrm>
            <a:off x="1795399" y="0"/>
            <a:ext cx="8601201" cy="1200329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BIZ UDPゴシック" panose="020B0400000000000000" pitchFamily="50" charset="-128"/>
              </a:rPr>
              <a:t> だんぼう　　　　おんど　　　　　　　　  ど</a:t>
            </a:r>
            <a:endParaRPr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暖房の温度は</a:t>
            </a:r>
            <a:r>
              <a:rPr lang="en-US" altLang="ja-JP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度をめやすに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43BBCAF-9980-45CD-A69B-A2A5D4AD4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5BA7D1A-2D67-475B-9A49-BF15EAE13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8D8053D-0265-4061-8BF3-B4A43D53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2930CAA-FA3A-4CE9-8560-BAA9D9FC9B07}"/>
              </a:ext>
            </a:extLst>
          </p:cNvPr>
          <p:cNvGrpSpPr/>
          <p:nvPr/>
        </p:nvGrpSpPr>
        <p:grpSpPr>
          <a:xfrm>
            <a:off x="-7594" y="1729509"/>
            <a:ext cx="6096000" cy="4067175"/>
            <a:chOff x="-7594" y="1729509"/>
            <a:chExt cx="6096000" cy="406717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9EF066F-54BC-4106-A286-FACCF65C7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594" y="1729509"/>
              <a:ext cx="6096000" cy="4067175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4C5B49E-7377-4FDC-8372-82078FA5B6B7}"/>
                </a:ext>
              </a:extLst>
            </p:cNvPr>
            <p:cNvSpPr txBox="1"/>
            <p:nvPr/>
          </p:nvSpPr>
          <p:spPr>
            <a:xfrm>
              <a:off x="-5106" y="1730003"/>
              <a:ext cx="1872000" cy="7200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エアコン</a:t>
              </a:r>
            </a:p>
          </p:txBody>
        </p:sp>
      </p:grpSp>
      <p:pic>
        <p:nvPicPr>
          <p:cNvPr id="10" name="図 9" descr="デバイス, ゲージ, 時計 が含まれている画像&#10;&#10;自動的に生成された説明">
            <a:extLst>
              <a:ext uri="{FF2B5EF4-FFF2-40B4-BE49-F238E27FC236}">
                <a16:creationId xmlns:a16="http://schemas.microsoft.com/office/drawing/2014/main" id="{1E0A901D-DB20-4F7B-AF32-8FAC365708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896" y="1729509"/>
            <a:ext cx="6111188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9"/>
    </mc:Choice>
    <mc:Fallback xmlns="">
      <p:transition spd="slow" advTm="2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 animBg="1"/>
    </p:bldLst>
  </p:timing>
  <p:extLst>
    <p:ext uri="{E180D4A7-C9FB-4DFB-919C-405C955672EB}">
      <p14:showEvtLst xmlns:p14="http://schemas.microsoft.com/office/powerpoint/2010/main">
        <p14:playEvt time="508" objId="20"/>
        <p14:playEvt time="8592" objId="6"/>
        <p14:stopEvt time="8721" objId="20"/>
        <p14:playEvt time="15317" objId="23"/>
        <p14:stopEvt time="15452" objId="6"/>
        <p14:stopEvt time="27339" objId="2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910408B-84B9-45BC-834A-5395C4ADDB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ベッドのある部屋&#10;&#10;自動的に生成された説明">
            <a:extLst>
              <a:ext uri="{FF2B5EF4-FFF2-40B4-BE49-F238E27FC236}">
                <a16:creationId xmlns:a16="http://schemas.microsoft.com/office/drawing/2014/main" id="{D4128DD2-851A-4B64-942E-2F746657C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273" y="8874"/>
            <a:ext cx="9120336" cy="6840252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C2924A3-43A6-4243-BD4A-B8E619B90575}"/>
              </a:ext>
            </a:extLst>
          </p:cNvPr>
          <p:cNvGrpSpPr/>
          <p:nvPr/>
        </p:nvGrpSpPr>
        <p:grpSpPr>
          <a:xfrm>
            <a:off x="-1666" y="1797845"/>
            <a:ext cx="6096000" cy="4067175"/>
            <a:chOff x="-1666" y="825500"/>
            <a:chExt cx="6096000" cy="4067175"/>
          </a:xfrm>
        </p:grpSpPr>
        <p:pic>
          <p:nvPicPr>
            <p:cNvPr id="13" name="図 12" descr="木製, 座る, テーブル, 木材 が含まれている画像&#10;&#10;自動的に生成された説明">
              <a:extLst>
                <a:ext uri="{FF2B5EF4-FFF2-40B4-BE49-F238E27FC236}">
                  <a16:creationId xmlns:a16="http://schemas.microsoft.com/office/drawing/2014/main" id="{13625342-1620-47D1-BBFA-C9F84D569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66" y="825500"/>
              <a:ext cx="6096000" cy="406717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46263AE-11DB-4FEC-9067-7D831D049814}"/>
                </a:ext>
              </a:extLst>
            </p:cNvPr>
            <p:cNvSpPr txBox="1"/>
            <p:nvPr/>
          </p:nvSpPr>
          <p:spPr>
            <a:xfrm>
              <a:off x="0" y="843098"/>
              <a:ext cx="2520000" cy="6840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LED</a:t>
              </a:r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ランプ</a:t>
              </a:r>
            </a:p>
          </p:txBody>
        </p:sp>
      </p:grp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1CA709F-91F8-4644-AC00-F0B471E21A47}"/>
              </a:ext>
            </a:extLst>
          </p:cNvPr>
          <p:cNvSpPr/>
          <p:nvPr/>
        </p:nvSpPr>
        <p:spPr>
          <a:xfrm>
            <a:off x="698910" y="-7085"/>
            <a:ext cx="10387780" cy="1200329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BIZ UDPゴシック" panose="020B0400000000000000" pitchFamily="50" charset="-128"/>
              </a:rPr>
              <a:t>   だれ　　　　　　　　　　　　　　　　　　　へや　　　　　　　　　　　　　　　　　 け</a:t>
            </a:r>
            <a:endParaRPr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誰も人のいない部屋のあかりは消す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D722D4C-D33E-466F-B5FD-528A179859CF}"/>
              </a:ext>
            </a:extLst>
          </p:cNvPr>
          <p:cNvGrpSpPr/>
          <p:nvPr/>
        </p:nvGrpSpPr>
        <p:grpSpPr>
          <a:xfrm>
            <a:off x="6094334" y="1822343"/>
            <a:ext cx="6097238" cy="4054929"/>
            <a:chOff x="6094334" y="843097"/>
            <a:chExt cx="6097238" cy="4054929"/>
          </a:xfrm>
        </p:grpSpPr>
        <p:pic>
          <p:nvPicPr>
            <p:cNvPr id="21" name="図 20" descr="座る, 木製, 木材, 小さい が含まれている画像&#10;&#10;自動的に生成された説明">
              <a:extLst>
                <a:ext uri="{FF2B5EF4-FFF2-40B4-BE49-F238E27FC236}">
                  <a16:creationId xmlns:a16="http://schemas.microsoft.com/office/drawing/2014/main" id="{D037845F-7A3A-4BE3-BE16-E440C2389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4334" y="843097"/>
              <a:ext cx="6096000" cy="4054929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B505204-744C-4B95-994E-0171C8ECAB5F}"/>
                </a:ext>
              </a:extLst>
            </p:cNvPr>
            <p:cNvSpPr txBox="1"/>
            <p:nvPr/>
          </p:nvSpPr>
          <p:spPr>
            <a:xfrm>
              <a:off x="9671572" y="3929300"/>
              <a:ext cx="2520000" cy="954107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しょうめい</a:t>
              </a:r>
            </a:p>
            <a:p>
              <a:pPr algn="ctr"/>
              <a:r>
                <a:rPr lang="en-US" altLang="ja-JP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LED</a:t>
              </a:r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照明</a:t>
              </a:r>
            </a:p>
          </p:txBody>
        </p:sp>
      </p:grp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ED69FE8-3D10-4E1B-B249-670AE8FB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69B3A26-7BA7-418C-AC40-FE1905B2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EB0BD26-54E4-488B-82AB-99412FFF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4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9"/>
    </mc:Choice>
    <mc:Fallback xmlns="">
      <p:transition spd="slow" advTm="21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  <p:extLst>
    <p:ext uri="{E180D4A7-C9FB-4DFB-919C-405C955672EB}">
      <p14:showEvtLst xmlns:p14="http://schemas.microsoft.com/office/powerpoint/2010/main">
        <p14:playEvt time="504" objId="8"/>
        <p14:playEvt time="7804" objId="9"/>
        <p14:stopEvt time="7929" objId="8"/>
        <p14:playEvt time="12269" objId="11"/>
        <p14:stopEvt time="12417" objId="9"/>
        <p14:stopEvt time="20924" objId="11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96AEFFC-3018-41E7-813B-9EF5465414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屋内, テレビ, 人, 暮らし が含まれている画像&#10;&#10;自動的に生成された説明">
            <a:extLst>
              <a:ext uri="{FF2B5EF4-FFF2-40B4-BE49-F238E27FC236}">
                <a16:creationId xmlns:a16="http://schemas.microsoft.com/office/drawing/2014/main" id="{6B8CF658-1029-4403-AF9C-6BF556F94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49" y="0"/>
            <a:ext cx="10278970" cy="6858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3E124EB-4044-47C9-B735-7F5A00E24288}"/>
              </a:ext>
            </a:extLst>
          </p:cNvPr>
          <p:cNvSpPr/>
          <p:nvPr/>
        </p:nvSpPr>
        <p:spPr>
          <a:xfrm>
            <a:off x="1562250" y="0"/>
            <a:ext cx="8658139" cy="120032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BIZ UDPゴシック" panose="020B0400000000000000" pitchFamily="50" charset="-128"/>
              </a:rPr>
              <a:t>    だれ　　　 み　　　　　　　　　　　　　　　　　　　　　　　　  け</a:t>
            </a:r>
            <a:endParaRPr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誰も見ていないテレビは消す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DBA0122-DCFE-41F0-A25C-A4A0C1BBD6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09" y="1628800"/>
            <a:ext cx="6118409" cy="4235346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203EAA0-E7BF-43ED-BF1D-062AC58E0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41CD6BA-D2CC-4371-9AC7-D424394A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627D791-ACE6-401B-BBAA-3DC1053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56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70"/>
    </mc:Choice>
    <mc:Fallback xmlns="">
      <p:transition spd="slow" advTm="3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  <p:extLst>
    <p:ext uri="{E180D4A7-C9FB-4DFB-919C-405C955672EB}">
      <p14:showEvtLst xmlns:p14="http://schemas.microsoft.com/office/powerpoint/2010/main">
        <p14:playEvt time="502" objId="6"/>
        <p14:stopEvt time="7986" objId="6"/>
        <p14:playEvt time="8369" objId="7"/>
        <p14:stopEvt time="33984" objId="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818030D-8ABC-49D3-A0C2-5EAB86DDC1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屋内, 窓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DB6E7EC3-1A75-47D3-A5C7-A69521603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6" y="1772816"/>
            <a:ext cx="6096000" cy="406717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DB483CC-C1E3-43C1-BB99-6ABA0D64E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334" y="1772816"/>
            <a:ext cx="6096000" cy="406717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3766848-96E0-4E62-B638-5D7E5E3AF64A}"/>
              </a:ext>
            </a:extLst>
          </p:cNvPr>
          <p:cNvSpPr/>
          <p:nvPr/>
        </p:nvSpPr>
        <p:spPr>
          <a:xfrm>
            <a:off x="1345722" y="0"/>
            <a:ext cx="9094156" cy="1200329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BIZ UDPゴシック" panose="020B0400000000000000" pitchFamily="50" charset="-128"/>
              </a:rPr>
              <a:t> すいどう　　　　　　　　　　　　　　　　　　　　　　　　　　　　　と</a:t>
            </a:r>
            <a:endParaRPr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水道やシャワーはこまめに止める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902D595-FFC4-429A-921B-1B1215E6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C7A0864-2D31-496D-9363-1AE634841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942E31C-0FE5-4DE7-9DB2-C0F951F7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11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3"/>
    </mc:Choice>
    <mc:Fallback xmlns="">
      <p:transition spd="slow" advTm="2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  <p:extLst>
    <p:ext uri="{E180D4A7-C9FB-4DFB-919C-405C955672EB}">
      <p14:showEvtLst xmlns:p14="http://schemas.microsoft.com/office/powerpoint/2010/main">
        <p14:playEvt time="505" objId="8"/>
        <p14:stopEvt time="11456" objId="8"/>
        <p14:playEvt time="11840" objId="15"/>
        <p14:stopEvt time="26425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A8A5591-77A7-4A3B-8376-821FF59C3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1C82C11-25E1-4392-BB29-00371CEB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F7621A-C1C6-454C-92A4-B3CE4FCD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880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1A632F2-182D-480D-885C-6821C5D25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道路に止まっている車&#10;&#10;自動的に生成された説明">
            <a:extLst>
              <a:ext uri="{FF2B5EF4-FFF2-40B4-BE49-F238E27FC236}">
                <a16:creationId xmlns:a16="http://schemas.microsoft.com/office/drawing/2014/main" id="{FE75026C-1A10-4CED-93D9-347C5CE13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000" y="1205550"/>
            <a:ext cx="8532000" cy="5652450"/>
          </a:xfrm>
          <a:prstGeom prst="rect">
            <a:avLst/>
          </a:prstGeom>
        </p:spPr>
      </p:pic>
      <p:pic>
        <p:nvPicPr>
          <p:cNvPr id="8" name="図 7" descr="自転車に乗る人&#10;&#10;自動的に生成された説明">
            <a:extLst>
              <a:ext uri="{FF2B5EF4-FFF2-40B4-BE49-F238E27FC236}">
                <a16:creationId xmlns:a16="http://schemas.microsoft.com/office/drawing/2014/main" id="{FB25A50B-E61A-4717-AC7C-0481C335C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67" y="-26726"/>
            <a:ext cx="10335065" cy="689542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4D86C6F-0032-4F32-8698-364206FDFACD}"/>
              </a:ext>
            </a:extLst>
          </p:cNvPr>
          <p:cNvSpPr/>
          <p:nvPr/>
        </p:nvSpPr>
        <p:spPr>
          <a:xfrm>
            <a:off x="2127184" y="-26726"/>
            <a:ext cx="7531229" cy="1200329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BIZ UDPゴシック" panose="020B0400000000000000" pitchFamily="50" charset="-128"/>
              </a:rPr>
              <a:t>　　　じどうしゃ　　　　　　　　ある　　　　　　じてんしゃ</a:t>
            </a:r>
            <a:endParaRPr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自動車より、歩き、自転車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D8B17A7-5F1D-4907-A4A7-572AFA1B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41B0168-6A7A-4025-808C-6EA8497A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686712-83FA-4FE6-97D6-AEB339F8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70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2"/>
    </mc:Choice>
    <mc:Fallback xmlns="">
      <p:transition spd="slow" advTm="18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extLst>
    <p:ext uri="{E180D4A7-C9FB-4DFB-919C-405C955672EB}">
      <p14:showEvtLst xmlns:p14="http://schemas.microsoft.com/office/powerpoint/2010/main">
        <p14:playEvt time="503" objId="9"/>
        <p14:playEvt time="8829" objId="10"/>
        <p14:stopEvt time="8954" objId="9"/>
        <p14:stopEvt time="17913" objId="10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6FB3EFE-13C3-4BE3-8240-FC18CE3E0A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スープ系の料理&#10;&#10;自動的に生成された説明">
            <a:extLst>
              <a:ext uri="{FF2B5EF4-FFF2-40B4-BE49-F238E27FC236}">
                <a16:creationId xmlns:a16="http://schemas.microsoft.com/office/drawing/2014/main" id="{8A4C377A-A7AB-4E07-8813-3716F4169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" y="0"/>
            <a:ext cx="9181785" cy="6858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F149728-24F6-47B3-8AB9-652947923427}"/>
              </a:ext>
            </a:extLst>
          </p:cNvPr>
          <p:cNvSpPr/>
          <p:nvPr/>
        </p:nvSpPr>
        <p:spPr>
          <a:xfrm>
            <a:off x="3302186" y="0"/>
            <a:ext cx="5181227" cy="1261884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た　　　のこ</a:t>
            </a: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食べ残しをしない</a:t>
            </a:r>
          </a:p>
        </p:txBody>
      </p:sp>
      <p:pic>
        <p:nvPicPr>
          <p:cNvPr id="6" name="図 5" descr="積み重ね, 座る, ぬいぐるみ, クマ が含まれている画像&#10;&#10;自動的に生成された説明">
            <a:extLst>
              <a:ext uri="{FF2B5EF4-FFF2-40B4-BE49-F238E27FC236}">
                <a16:creationId xmlns:a16="http://schemas.microsoft.com/office/drawing/2014/main" id="{847358DB-77A2-4F1D-9F71-3F340CA0C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399" y="2999184"/>
            <a:ext cx="5181600" cy="3886200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F38A410-FCC7-4256-87BF-0D363EF3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4E6FA29-26AA-4148-8E01-8ACA5845B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6F4CB98-CF93-4079-83C2-306C9902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7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9"/>
    </mc:Choice>
    <mc:Fallback xmlns="">
      <p:transition spd="slow" advTm="13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extLst>
    <p:ext uri="{E180D4A7-C9FB-4DFB-919C-405C955672EB}">
      <p14:showEvtLst xmlns:p14="http://schemas.microsoft.com/office/powerpoint/2010/main">
        <p14:playEvt time="516" objId="17"/>
        <p14:playEvt time="7909" objId="18"/>
        <p14:stopEvt time="8073" objId="17"/>
        <p14:stopEvt time="13441" objId="18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AF42C0-8218-44BF-A286-A882C6B18E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人, 衣料, 男, 持つ が含まれている画像&#10;&#10;自動的に生成された説明">
            <a:extLst>
              <a:ext uri="{FF2B5EF4-FFF2-40B4-BE49-F238E27FC236}">
                <a16:creationId xmlns:a16="http://schemas.microsoft.com/office/drawing/2014/main" id="{CDDFACFE-9E29-47DD-ABF8-13CD33CBC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20053"/>
            <a:ext cx="9144000" cy="6858000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86A074A-E972-410D-9FA2-19F54B217A27}"/>
              </a:ext>
            </a:extLst>
          </p:cNvPr>
          <p:cNvSpPr/>
          <p:nvPr/>
        </p:nvSpPr>
        <p:spPr>
          <a:xfrm>
            <a:off x="1296328" y="-14608"/>
            <a:ext cx="9608721" cy="1261884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か　　 もの　　　　　　　　　　　　　　　　　　　　も</a:t>
            </a: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買い物にはマイバッグを持っていく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E253EAE-49EA-4C52-83FE-C14FC4FC4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46" y="1849605"/>
            <a:ext cx="6096000" cy="4067175"/>
          </a:xfrm>
          <a:prstGeom prst="rect">
            <a:avLst/>
          </a:prstGeom>
        </p:spPr>
      </p:pic>
      <p:pic>
        <p:nvPicPr>
          <p:cNvPr id="21" name="図 20" descr="テーブル, 屋内, 木製, 座る が含まれている画像&#10;&#10;自動的に生成された説明">
            <a:extLst>
              <a:ext uri="{FF2B5EF4-FFF2-40B4-BE49-F238E27FC236}">
                <a16:creationId xmlns:a16="http://schemas.microsoft.com/office/drawing/2014/main" id="{05C81294-3ACE-41E3-803D-89DD990635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054" y="1844824"/>
            <a:ext cx="6114892" cy="4071956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4607BB6-2E4E-44CC-9B17-D13E20F07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D6BE1D2-7EE7-4A0F-8B7E-EA535CA8E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5E0F672-5207-44F5-9CF1-CC7A88A2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42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2"/>
    </mc:Choice>
    <mc:Fallback xmlns="">
      <p:transition spd="slow" advTm="3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  <p:extLst>
    <p:ext uri="{E180D4A7-C9FB-4DFB-919C-405C955672EB}">
      <p14:showEvtLst xmlns:p14="http://schemas.microsoft.com/office/powerpoint/2010/main">
        <p14:playEvt time="500" objId="7"/>
        <p14:stopEvt time="9770" objId="7"/>
        <p14:playEvt time="10154" objId="8"/>
        <p14:playEvt time="17500" objId="10"/>
        <p14:stopEvt time="17647" objId="8"/>
        <p14:stopEvt time="38462" objId="10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60CDC25-0424-4184-B2D6-5AD7D35905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EAA901-7180-4BB3-BA2A-9A1F2E709CE6}"/>
              </a:ext>
            </a:extLst>
          </p:cNvPr>
          <p:cNvSpPr txBox="1"/>
          <p:nvPr/>
        </p:nvSpPr>
        <p:spPr>
          <a:xfrm>
            <a:off x="0" y="0"/>
            <a:ext cx="12192000" cy="1261884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IZ UDPゴシック" panose="020B0400000000000000" pitchFamily="50" charset="-128"/>
                <a:cs typeface="Arial" panose="020B0604020202020204" pitchFamily="34" charset="0"/>
              </a:rPr>
              <a:t>　　　　　　みぢか　　　　　　　　　　　　しょう</a:t>
            </a: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IZ UDPゴシック" panose="020B0400000000000000" pitchFamily="50" charset="-128"/>
                <a:cs typeface="Arial" panose="020B0604020202020204" pitchFamily="34" charset="0"/>
              </a:rPr>
              <a:t>身近なことから省エネをはじめよう</a:t>
            </a:r>
            <a:endParaRPr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CAB7C5-5A68-460D-94DD-24BEB05D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7347" y="1036990"/>
            <a:ext cx="7177306" cy="58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2D6010-565E-4E76-B473-FC13035773B4}"/>
              </a:ext>
            </a:extLst>
          </p:cNvPr>
          <p:cNvSpPr txBox="1"/>
          <p:nvPr/>
        </p:nvSpPr>
        <p:spPr>
          <a:xfrm>
            <a:off x="335360" y="3501008"/>
            <a:ext cx="11520000" cy="1440000"/>
          </a:xfrm>
          <a:prstGeom prst="rect">
            <a:avLst/>
          </a:prstGeom>
          <a:solidFill>
            <a:srgbClr val="4F6228">
              <a:alpha val="67059"/>
            </a:srgbClr>
          </a:solidFill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しょう　　　　　　　しゅうかん　　　　　　　　み</a:t>
            </a:r>
            <a:endParaRPr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省エネを習慣として身に</a:t>
            </a:r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つけましょう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07D5CC-E0B9-4E99-9758-35E240F936D1}"/>
              </a:ext>
            </a:extLst>
          </p:cNvPr>
          <p:cNvSpPr txBox="1"/>
          <p:nvPr/>
        </p:nvSpPr>
        <p:spPr>
          <a:xfrm>
            <a:off x="335360" y="5026000"/>
            <a:ext cx="11520000" cy="1354217"/>
          </a:xfrm>
          <a:prstGeom prst="rect">
            <a:avLst/>
          </a:prstGeom>
          <a:solidFill>
            <a:srgbClr val="4F6228">
              <a:alpha val="67059"/>
            </a:srgbClr>
          </a:solidFill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しょう　　　　　　　　　　　　　　　  つづ　　　　　　　　　　　　　　たいせつ</a:t>
            </a:r>
          </a:p>
          <a:p>
            <a:pPr algn="ctr"/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省エネをずっと続けることが大切</a:t>
            </a:r>
            <a:endParaRPr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4597AFE-6016-4236-962B-B84DA9B6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1E4A7A1-713C-4A28-9DD0-87A5881A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8E16B6D-0FA9-40A3-9DA8-4F243971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08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02"/>
    </mc:Choice>
    <mc:Fallback xmlns="">
      <p:transition spd="slow" advTm="42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  <p:extLst>
    <p:ext uri="{E180D4A7-C9FB-4DFB-919C-405C955672EB}">
      <p14:showEvtLst xmlns:p14="http://schemas.microsoft.com/office/powerpoint/2010/main">
        <p14:playEvt time="512" objId="2"/>
        <p14:playEvt time="30437" objId="10"/>
        <p14:stopEvt time="30583" objId="2"/>
        <p14:playEvt time="37294" objId="11"/>
        <p14:stopEvt time="37426" objId="10"/>
        <p14:stopEvt time="41828" objId="11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4FB753-D228-4004-AB47-EC81092156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口を開けている赤ちゃん&#10;&#10;自動的に生成された説明">
            <a:extLst>
              <a:ext uri="{FF2B5EF4-FFF2-40B4-BE49-F238E27FC236}">
                <a16:creationId xmlns:a16="http://schemas.microsoft.com/office/drawing/2014/main" id="{57AB9187-A4F1-4C72-B853-033DC8A0E9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724" y="0"/>
            <a:ext cx="6532875" cy="5510888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40B927A-99D5-4F9A-876E-C71B40889B81}"/>
              </a:ext>
            </a:extLst>
          </p:cNvPr>
          <p:cNvGrpSpPr/>
          <p:nvPr/>
        </p:nvGrpSpPr>
        <p:grpSpPr>
          <a:xfrm>
            <a:off x="115736" y="0"/>
            <a:ext cx="5404200" cy="5380416"/>
            <a:chOff x="115736" y="0"/>
            <a:chExt cx="5404200" cy="5380416"/>
          </a:xfrm>
        </p:grpSpPr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04941D47-9678-43F2-B1BD-9EEB786732A9}"/>
                </a:ext>
              </a:extLst>
            </p:cNvPr>
            <p:cNvSpPr/>
            <p:nvPr/>
          </p:nvSpPr>
          <p:spPr>
            <a:xfrm>
              <a:off x="409507" y="362270"/>
              <a:ext cx="4788000" cy="4787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" name="図 4" descr="ブルー, 座る, 塗装, 暗い が含まれている画像&#10;&#10;自動的に生成された説明">
              <a:extLst>
                <a:ext uri="{FF2B5EF4-FFF2-40B4-BE49-F238E27FC236}">
                  <a16:creationId xmlns:a16="http://schemas.microsoft.com/office/drawing/2014/main" id="{8ECBB37E-5866-47D2-9814-57C423FB8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050505"/>
                </a:clrFrom>
                <a:clrTo>
                  <a:srgbClr val="05050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736" y="0"/>
              <a:ext cx="5404200" cy="5380416"/>
            </a:xfrm>
            <a:prstGeom prst="rect">
              <a:avLst/>
            </a:prstGeom>
          </p:spPr>
        </p:pic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D3E9BF1-CD02-4218-86C7-C056C6C37C1D}"/>
              </a:ext>
            </a:extLst>
          </p:cNvPr>
          <p:cNvSpPr/>
          <p:nvPr/>
        </p:nvSpPr>
        <p:spPr>
          <a:xfrm>
            <a:off x="2115583" y="4797152"/>
            <a:ext cx="8032968" cy="1569660"/>
          </a:xfrm>
          <a:prstGeom prst="rect">
            <a:avLst/>
          </a:prstGeom>
          <a:solidFill>
            <a:srgbClr val="C00000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しょう　　　　　　　 はじ</a:t>
            </a:r>
            <a:endParaRPr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省エネを始めましょう 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C8F9688-BCC9-494D-807F-36A74B66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B180D30-20BF-42DE-B9F7-9F33EEC9A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AA23C88-8891-41A8-B299-DF4D4ADC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5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7"/>
    </mc:Choice>
    <mc:Fallback xmlns="">
      <p:transition spd="slow" advTm="19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  <p:extLst>
    <p:ext uri="{E180D4A7-C9FB-4DFB-919C-405C955672EB}">
      <p14:showEvtLst xmlns:p14="http://schemas.microsoft.com/office/powerpoint/2010/main">
        <p14:playEvt time="2017" objId="11"/>
        <p14:playEvt time="13221" objId="13"/>
        <p14:stopEvt time="13395" objId="11"/>
        <p14:stopEvt time="17726" objId="1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方形/長方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484784"/>
            <a:ext cx="12192000" cy="1757914"/>
          </a:xfrm>
          <a:noFill/>
        </p:spPr>
        <p:txBody>
          <a:bodyPr>
            <a:noAutofit/>
          </a:bodyPr>
          <a:lstStyle/>
          <a:p>
            <a:r>
              <a:rPr lang="ja-JP" alt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おわり</a:t>
            </a:r>
            <a:endParaRPr lang="ja-JP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" name="字幕 8">
            <a:extLst>
              <a:ext uri="{FF2B5EF4-FFF2-40B4-BE49-F238E27FC236}">
                <a16:creationId xmlns:a16="http://schemas.microsoft.com/office/drawing/2014/main" id="{3FE42251-9CED-42E5-8FCC-640CDAF1A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37112"/>
            <a:ext cx="12192000" cy="1757914"/>
          </a:xfrm>
        </p:spPr>
        <p:txBody>
          <a:bodyPr>
            <a:normAutofit/>
          </a:bodyPr>
          <a:lstStyle/>
          <a:p>
            <a:r>
              <a:rPr lang="ja-JP" altLang="en-US" sz="4800" dirty="0"/>
              <a:t>省エネチェックシートに記入して</a:t>
            </a:r>
          </a:p>
          <a:p>
            <a:r>
              <a:rPr lang="ja-JP" altLang="en-US" sz="4800" dirty="0"/>
              <a:t>自分の省エネ目標を決めよう</a:t>
            </a:r>
          </a:p>
        </p:txBody>
      </p:sp>
    </p:spTree>
    <p:extLst>
      <p:ext uri="{BB962C8B-B14F-4D97-AF65-F5344CB8AC3E}">
        <p14:creationId xmlns:p14="http://schemas.microsoft.com/office/powerpoint/2010/main" val="4052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4"/>
    </mc:Choice>
    <mc:Fallback xmlns="">
      <p:transition spd="slow" advTm="11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FFE2C0B-5215-4503-A455-0D124D76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639BC99-5081-4B52-94D7-955F0582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AC9E292-342B-4CD5-8C0E-3C4730BF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DF1F862-B083-421F-BDAA-559C2E3C3A3E}"/>
              </a:ext>
            </a:extLst>
          </p:cNvPr>
          <p:cNvSpPr/>
          <p:nvPr/>
        </p:nvSpPr>
        <p:spPr>
          <a:xfrm>
            <a:off x="-11018" y="0"/>
            <a:ext cx="12204000" cy="6876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夜の街の風景&#10;&#10;自動的に生成された説明">
            <a:extLst>
              <a:ext uri="{FF2B5EF4-FFF2-40B4-BE49-F238E27FC236}">
                <a16:creationId xmlns:a16="http://schemas.microsoft.com/office/drawing/2014/main" id="{086D6CD7-F503-4673-92C7-3C0CB6EB0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17" y="13315"/>
            <a:ext cx="10249382" cy="6838260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9431AA0-0DD9-4AEF-A548-2813281F8BC7}"/>
              </a:ext>
            </a:extLst>
          </p:cNvPr>
          <p:cNvGrpSpPr/>
          <p:nvPr/>
        </p:nvGrpSpPr>
        <p:grpSpPr>
          <a:xfrm>
            <a:off x="4762" y="4045"/>
            <a:ext cx="5879021" cy="4197572"/>
            <a:chOff x="4762" y="4045"/>
            <a:chExt cx="5879021" cy="4197572"/>
          </a:xfrm>
        </p:grpSpPr>
        <p:pic>
          <p:nvPicPr>
            <p:cNvPr id="10" name="図 9" descr="屋外, 水, ボート, 市 が含まれている画像&#10;&#10;自動的に生成された説明">
              <a:extLst>
                <a:ext uri="{FF2B5EF4-FFF2-40B4-BE49-F238E27FC236}">
                  <a16:creationId xmlns:a16="http://schemas.microsoft.com/office/drawing/2014/main" id="{F6B10C34-103A-4EBD-BC12-8D40F8BFE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2" y="4045"/>
              <a:ext cx="5879021" cy="4197572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CED6B60-CFB8-452F-B555-BE30EACC2BDA}"/>
                </a:ext>
              </a:extLst>
            </p:cNvPr>
            <p:cNvSpPr txBox="1"/>
            <p:nvPr/>
          </p:nvSpPr>
          <p:spPr>
            <a:xfrm>
              <a:off x="113154" y="3044991"/>
              <a:ext cx="1440000" cy="954107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でんき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電気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74B1BABD-513F-4E6B-807A-4572572ED06C}"/>
              </a:ext>
            </a:extLst>
          </p:cNvPr>
          <p:cNvGrpSpPr/>
          <p:nvPr/>
        </p:nvGrpSpPr>
        <p:grpSpPr>
          <a:xfrm>
            <a:off x="2859983" y="2805172"/>
            <a:ext cx="6096000" cy="4067175"/>
            <a:chOff x="2859983" y="1395412"/>
            <a:chExt cx="6096000" cy="4067175"/>
          </a:xfrm>
        </p:grpSpPr>
        <p:pic>
          <p:nvPicPr>
            <p:cNvPr id="21" name="図 20" descr="屋外, 人, 車, 男 が含まれている画像&#10;&#10;自動的に生成された説明">
              <a:extLst>
                <a:ext uri="{FF2B5EF4-FFF2-40B4-BE49-F238E27FC236}">
                  <a16:creationId xmlns:a16="http://schemas.microsoft.com/office/drawing/2014/main" id="{D092B0C8-F790-49D5-98CF-D8362878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9983" y="1395412"/>
              <a:ext cx="6096000" cy="4067175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30AAA35-984B-4EA7-B8C3-ED50D3A9D4E8}"/>
                </a:ext>
              </a:extLst>
            </p:cNvPr>
            <p:cNvSpPr txBox="1"/>
            <p:nvPr/>
          </p:nvSpPr>
          <p:spPr>
            <a:xfrm>
              <a:off x="6678821" y="4736280"/>
              <a:ext cx="2016000" cy="646331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ガソリン</a:t>
              </a: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2E57597A-CB92-4EAC-BAF2-6365CEAFFE52}"/>
              </a:ext>
            </a:extLst>
          </p:cNvPr>
          <p:cNvGrpSpPr/>
          <p:nvPr/>
        </p:nvGrpSpPr>
        <p:grpSpPr>
          <a:xfrm>
            <a:off x="5883783" y="8376"/>
            <a:ext cx="6303080" cy="4185639"/>
            <a:chOff x="5883783" y="8376"/>
            <a:chExt cx="6303080" cy="4185639"/>
          </a:xfrm>
        </p:grpSpPr>
        <p:pic>
          <p:nvPicPr>
            <p:cNvPr id="23" name="図 22" descr="人, 食品, 屋内, 準備中 が含まれている画像&#10;&#10;自動的に生成された説明">
              <a:extLst>
                <a:ext uri="{FF2B5EF4-FFF2-40B4-BE49-F238E27FC236}">
                  <a16:creationId xmlns:a16="http://schemas.microsoft.com/office/drawing/2014/main" id="{22A3819C-80DD-4142-803D-64498F7E3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3783" y="8376"/>
              <a:ext cx="6303080" cy="4185639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F4F012F-7AC6-4255-87FA-1980F02D63FE}"/>
                </a:ext>
              </a:extLst>
            </p:cNvPr>
            <p:cNvSpPr txBox="1"/>
            <p:nvPr/>
          </p:nvSpPr>
          <p:spPr>
            <a:xfrm>
              <a:off x="6004315" y="142662"/>
              <a:ext cx="2016000" cy="646331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ガス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545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30"/>
    </mc:Choice>
    <mc:Fallback xmlns="">
      <p:transition spd="slow" advTm="4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1" objId="11"/>
        <p14:stopEvt time="9069" objId="11"/>
        <p14:playEvt time="9436" objId="4"/>
        <p14:stopEvt time="28168" objId="4"/>
        <p14:playEvt time="28552" objId="16"/>
        <p14:stopEvt time="37055" objId="16"/>
        <p14:playEvt time="37404" objId="19"/>
        <p14:stopEvt time="47030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A97B6A7-30E6-439E-9428-C9AB12B486BE}"/>
              </a:ext>
            </a:extLst>
          </p:cNvPr>
          <p:cNvSpPr/>
          <p:nvPr/>
        </p:nvSpPr>
        <p:spPr>
          <a:xfrm>
            <a:off x="-9877" y="0"/>
            <a:ext cx="12204000" cy="687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ツール, 建物, 座る, 食品 が含まれている画像&#10;&#10;自動的に生成された説明">
            <a:extLst>
              <a:ext uri="{FF2B5EF4-FFF2-40B4-BE49-F238E27FC236}">
                <a16:creationId xmlns:a16="http://schemas.microsoft.com/office/drawing/2014/main" id="{18827EAF-3711-4C6C-A165-E013E1DAA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57600" y="924762"/>
            <a:ext cx="4876800" cy="3253740"/>
          </a:xfrm>
          <a:prstGeom prst="rect">
            <a:avLst/>
          </a:prstGeom>
        </p:spPr>
      </p:pic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68867929-7B08-4538-AF30-80991634B1F5}"/>
              </a:ext>
            </a:extLst>
          </p:cNvPr>
          <p:cNvGrpSpPr/>
          <p:nvPr/>
        </p:nvGrpSpPr>
        <p:grpSpPr>
          <a:xfrm>
            <a:off x="-19430" y="-24299"/>
            <a:ext cx="12194803" cy="3165267"/>
            <a:chOff x="-19430" y="-24299"/>
            <a:chExt cx="12194803" cy="316526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119B87C-6C85-4897-B373-0BEBB6D2D886}"/>
                </a:ext>
              </a:extLst>
            </p:cNvPr>
            <p:cNvSpPr txBox="1"/>
            <p:nvPr/>
          </p:nvSpPr>
          <p:spPr>
            <a:xfrm>
              <a:off x="10015373" y="2186966"/>
              <a:ext cx="2160000" cy="95400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てんねん　　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天然ガス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7132FBB-0F5A-4ABF-82EA-701FBDB67F95}"/>
                </a:ext>
              </a:extLst>
            </p:cNvPr>
            <p:cNvSpPr txBox="1"/>
            <p:nvPr/>
          </p:nvSpPr>
          <p:spPr>
            <a:xfrm>
              <a:off x="5376000" y="-24299"/>
              <a:ext cx="1440000" cy="95410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せきたん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石炭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99ED576-DA86-4D6D-8022-F7EEF566FA39}"/>
                </a:ext>
              </a:extLst>
            </p:cNvPr>
            <p:cNvSpPr txBox="1"/>
            <p:nvPr/>
          </p:nvSpPr>
          <p:spPr>
            <a:xfrm>
              <a:off x="-19430" y="2170650"/>
              <a:ext cx="1440000" cy="95410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せきゆ</a:t>
              </a:r>
            </a:p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石油</a:t>
              </a:r>
            </a:p>
          </p:txBody>
        </p:sp>
      </p:grpSp>
      <p:pic>
        <p:nvPicPr>
          <p:cNvPr id="7" name="図 6" descr="ボート, 大きい, 船, 建物 が含まれている画像&#10;&#10;自動的に生成された説明">
            <a:extLst>
              <a:ext uri="{FF2B5EF4-FFF2-40B4-BE49-F238E27FC236}">
                <a16:creationId xmlns:a16="http://schemas.microsoft.com/office/drawing/2014/main" id="{74DF4026-2A72-43F5-961B-E9BEA16E4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4735"/>
            <a:ext cx="4876800" cy="3253740"/>
          </a:xfrm>
          <a:prstGeom prst="rect">
            <a:avLst/>
          </a:prstGeom>
        </p:spPr>
      </p:pic>
      <p:pic>
        <p:nvPicPr>
          <p:cNvPr id="9" name="図 8" descr="屋外, ボート, 建物, 給水塔 が含まれている画像&#10;&#10;自動的に生成された説明">
            <a:extLst>
              <a:ext uri="{FF2B5EF4-FFF2-40B4-BE49-F238E27FC236}">
                <a16:creationId xmlns:a16="http://schemas.microsoft.com/office/drawing/2014/main" id="{B9C11899-F708-4074-AB5A-14D9DFFADA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573" y="3123133"/>
            <a:ext cx="4876800" cy="3253740"/>
          </a:xfrm>
          <a:prstGeom prst="rect">
            <a:avLst/>
          </a:prstGeom>
        </p:spPr>
      </p:pic>
      <p:pic>
        <p:nvPicPr>
          <p:cNvPr id="31" name="図 30" descr="口を開けている赤ちゃん&#10;&#10;自動的に生成された説明">
            <a:extLst>
              <a:ext uri="{FF2B5EF4-FFF2-40B4-BE49-F238E27FC236}">
                <a16:creationId xmlns:a16="http://schemas.microsoft.com/office/drawing/2014/main" id="{BF4A037A-5C1A-485E-84C2-D080FEF56F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786" y="940804"/>
            <a:ext cx="7206427" cy="5400000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BD67BF-E4F4-4431-A2D6-4F91CCAE3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28D7222-796F-4B87-8B28-2BA53576A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6D4D64-225D-42A0-805B-49365A712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75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0"/>
    </mc:Choice>
    <mc:Fallback xmlns="">
      <p:transition spd="slow" advTm="5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1" objId="8"/>
        <p14:playEvt time="24575" objId="10"/>
        <p14:stopEvt time="24718" objId="8"/>
        <p14:playEvt time="28961" objId="14"/>
        <p14:stopEvt time="29092" objId="10"/>
        <p14:stopEvt time="44849" objId="14"/>
        <p14:playEvt time="45229" objId="15"/>
        <p14:stopEvt time="53969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5C3EE53-CAF9-47EF-B6EE-C76B2D7B93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41DD6A1-B72F-4620-A53A-7296E69B324B}"/>
              </a:ext>
            </a:extLst>
          </p:cNvPr>
          <p:cNvGrpSpPr/>
          <p:nvPr/>
        </p:nvGrpSpPr>
        <p:grpSpPr>
          <a:xfrm>
            <a:off x="503258" y="337832"/>
            <a:ext cx="10647342" cy="5539440"/>
            <a:chOff x="503258" y="-94216"/>
            <a:chExt cx="10647342" cy="5539440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DFF83E7D-0AB6-4007-8640-58B676892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6000" y="400020"/>
              <a:ext cx="10134600" cy="5045204"/>
            </a:xfrm>
            <a:prstGeom prst="rect">
              <a:avLst/>
            </a:prstGeom>
            <a:ln>
              <a:noFill/>
            </a:ln>
            <a:effectLst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EDD46A36-D4C4-4829-9513-012242E68964}"/>
                </a:ext>
              </a:extLst>
            </p:cNvPr>
            <p:cNvSpPr/>
            <p:nvPr/>
          </p:nvSpPr>
          <p:spPr>
            <a:xfrm>
              <a:off x="4248441" y="-94216"/>
              <a:ext cx="3877985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世界の年平均気温偏差（℃）</a:t>
              </a: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717869D3-9474-4568-8CAF-367CDB99C700}"/>
                </a:ext>
              </a:extLst>
            </p:cNvPr>
            <p:cNvSpPr/>
            <p:nvPr/>
          </p:nvSpPr>
          <p:spPr>
            <a:xfrm rot="16200000">
              <a:off x="-281572" y="2564686"/>
              <a:ext cx="203132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気温偏差（℃）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B4CB59A4-4A0E-450C-9C26-7D6C8D0027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868" y="1260252"/>
            <a:ext cx="9215132" cy="3934631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3BF31DC7-D86B-4CB2-AA96-39266FDCE87E}"/>
              </a:ext>
            </a:extLst>
          </p:cNvPr>
          <p:cNvCxnSpPr>
            <a:cxnSpLocks/>
          </p:cNvCxnSpPr>
          <p:nvPr/>
        </p:nvCxnSpPr>
        <p:spPr>
          <a:xfrm flipV="1">
            <a:off x="7956660" y="2276872"/>
            <a:ext cx="2838340" cy="1681759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708DFEB-B520-4F30-9549-6A0211BFAAB1}"/>
              </a:ext>
            </a:extLst>
          </p:cNvPr>
          <p:cNvSpPr/>
          <p:nvPr/>
        </p:nvSpPr>
        <p:spPr>
          <a:xfrm>
            <a:off x="3553894" y="1182277"/>
            <a:ext cx="5084212" cy="1631216"/>
          </a:xfrm>
          <a:prstGeom prst="rect">
            <a:avLst/>
          </a:prstGeom>
          <a:solidFill>
            <a:srgbClr val="C00000">
              <a:alpha val="50196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latin typeface="+mn-ea"/>
              </a:rPr>
              <a:t>　</a:t>
            </a:r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ちきゅうおんだんか</a:t>
            </a:r>
          </a:p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 球 温 暖 化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F5149E-9AF2-4BD8-B28E-4AF2E08E32EC}"/>
              </a:ext>
            </a:extLst>
          </p:cNvPr>
          <p:cNvSpPr txBox="1"/>
          <p:nvPr/>
        </p:nvSpPr>
        <p:spPr>
          <a:xfrm>
            <a:off x="7827658" y="5092310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データ：気象庁ホームページより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A072E7F-4E67-4F62-BB80-4208D908140C}"/>
              </a:ext>
            </a:extLst>
          </p:cNvPr>
          <p:cNvSpPr/>
          <p:nvPr/>
        </p:nvSpPr>
        <p:spPr>
          <a:xfrm>
            <a:off x="3567101" y="1191107"/>
            <a:ext cx="5040000" cy="1620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latin typeface="+mn-ea"/>
              </a:rPr>
              <a:t>　</a:t>
            </a:r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にさんかたんそ</a:t>
            </a:r>
          </a:p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二 酸 化 炭 素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75D4EC-E5BB-49CA-9728-DE21D198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812BBB-77A0-4E32-A645-1F2739B5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4243A87-43AF-4457-8487-6E5CF51B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8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0"/>
    </mc:Choice>
    <mc:Fallback xmlns="">
      <p:transition spd="slow" advTm="3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8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6" grpId="0"/>
      <p:bldP spid="21" grpId="0" animBg="1"/>
    </p:bldLst>
  </p:timing>
  <p:extLst>
    <p:ext uri="{E180D4A7-C9FB-4DFB-919C-405C955672EB}">
      <p14:showEvtLst xmlns:p14="http://schemas.microsoft.com/office/powerpoint/2010/main">
        <p14:playEvt time="1511" objId="18"/>
        <p14:playEvt time="10933" objId="19"/>
        <p14:stopEvt time="11098" objId="18"/>
        <p14:playEvt time="19078" objId="22"/>
        <p14:stopEvt time="19199" objId="19"/>
        <p14:playEvt time="28879" objId="25"/>
        <p14:stopEvt time="29009" objId="22"/>
        <p14:stopEvt time="34834" objId="2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8637F22-0F31-4289-8052-DAF2841510EF}"/>
              </a:ext>
            </a:extLst>
          </p:cNvPr>
          <p:cNvSpPr/>
          <p:nvPr/>
        </p:nvSpPr>
        <p:spPr>
          <a:xfrm>
            <a:off x="4295800" y="1916832"/>
            <a:ext cx="3168352" cy="328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46BFCB5-9CB6-40E2-BA7B-09D0EE423E9A}"/>
              </a:ext>
            </a:extLst>
          </p:cNvPr>
          <p:cNvGrpSpPr/>
          <p:nvPr/>
        </p:nvGrpSpPr>
        <p:grpSpPr>
          <a:xfrm>
            <a:off x="-1464000" y="0"/>
            <a:ext cx="15120000" cy="17735804"/>
            <a:chOff x="-1464000" y="0"/>
            <a:chExt cx="15120000" cy="17735804"/>
          </a:xfrm>
        </p:grpSpPr>
        <p:pic>
          <p:nvPicPr>
            <p:cNvPr id="19" name="図 18" descr="自然, 夜空 が含まれている画像&#10;&#10;自動的に生成された説明">
              <a:extLst>
                <a:ext uri="{FF2B5EF4-FFF2-40B4-BE49-F238E27FC236}">
                  <a16:creationId xmlns:a16="http://schemas.microsoft.com/office/drawing/2014/main" id="{70715C50-EDE2-4AA6-A1B0-0FF715165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0" name="弦 19">
              <a:extLst>
                <a:ext uri="{FF2B5EF4-FFF2-40B4-BE49-F238E27FC236}">
                  <a16:creationId xmlns:a16="http://schemas.microsoft.com/office/drawing/2014/main" id="{4522FDC2-53D5-47B5-BF2F-962D00B1C5BF}"/>
                </a:ext>
              </a:extLst>
            </p:cNvPr>
            <p:cNvSpPr/>
            <p:nvPr/>
          </p:nvSpPr>
          <p:spPr>
            <a:xfrm rot="5400000">
              <a:off x="-1464000" y="2615804"/>
              <a:ext cx="15120000" cy="1512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66CC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弦 20">
              <a:extLst>
                <a:ext uri="{FF2B5EF4-FFF2-40B4-BE49-F238E27FC236}">
                  <a16:creationId xmlns:a16="http://schemas.microsoft.com/office/drawing/2014/main" id="{2FFBF3DC-991B-45FE-827A-F1300EC0E31E}"/>
                </a:ext>
              </a:extLst>
            </p:cNvPr>
            <p:cNvSpPr/>
            <p:nvPr/>
          </p:nvSpPr>
          <p:spPr>
            <a:xfrm rot="5400000">
              <a:off x="-735024" y="3016857"/>
              <a:ext cx="13680000" cy="1368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66CC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弦 21">
              <a:extLst>
                <a:ext uri="{FF2B5EF4-FFF2-40B4-BE49-F238E27FC236}">
                  <a16:creationId xmlns:a16="http://schemas.microsoft.com/office/drawing/2014/main" id="{ACF2BD01-2417-48FD-AFF8-D290DF30599C}"/>
                </a:ext>
              </a:extLst>
            </p:cNvPr>
            <p:cNvSpPr/>
            <p:nvPr/>
          </p:nvSpPr>
          <p:spPr>
            <a:xfrm rot="5400000">
              <a:off x="-384000" y="3225409"/>
              <a:ext cx="12960000" cy="1296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66CC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>
              <a:extLst>
                <a:ext uri="{FF2B5EF4-FFF2-40B4-BE49-F238E27FC236}">
                  <a16:creationId xmlns:a16="http://schemas.microsoft.com/office/drawing/2014/main" id="{EDBF6A35-62D5-4D6F-960E-60CCA6EFAFAD}"/>
                </a:ext>
              </a:extLst>
            </p:cNvPr>
            <p:cNvSpPr/>
            <p:nvPr/>
          </p:nvSpPr>
          <p:spPr>
            <a:xfrm flipH="1">
              <a:off x="693420" y="3573016"/>
              <a:ext cx="10800000" cy="3420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946754D5-6F2D-4FE7-A963-F536CE6C8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420" y="3382281"/>
              <a:ext cx="11160000" cy="3677207"/>
            </a:xfrm>
            <a:prstGeom prst="rect">
              <a:avLst/>
            </a:prstGeom>
          </p:spPr>
        </p:pic>
      </p:grp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B10FADC1-795E-4C3F-A23D-FAD06086B7FD}"/>
              </a:ext>
            </a:extLst>
          </p:cNvPr>
          <p:cNvSpPr/>
          <p:nvPr/>
        </p:nvSpPr>
        <p:spPr>
          <a:xfrm>
            <a:off x="6059608" y="599009"/>
            <a:ext cx="2880000" cy="1620000"/>
          </a:xfrm>
          <a:prstGeom prst="wedgeRectCallout">
            <a:avLst>
              <a:gd name="adj1" fmla="val -55005"/>
              <a:gd name="adj2" fmla="val 109452"/>
            </a:avLst>
          </a:prstGeom>
          <a:solidFill>
            <a:srgbClr val="254061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たいき</a:t>
            </a:r>
          </a:p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 気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1B75084F-3A9C-4BF2-BBAE-8CB51CE4C6E9}"/>
              </a:ext>
            </a:extLst>
          </p:cNvPr>
          <p:cNvSpPr/>
          <p:nvPr/>
        </p:nvSpPr>
        <p:spPr>
          <a:xfrm>
            <a:off x="1055440" y="720130"/>
            <a:ext cx="1079500" cy="10800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5000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270000">
              <a:schemeClr val="accent2">
                <a:satMod val="175000"/>
                <a:alpha val="6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08E8548D-A366-4CCA-8D88-48033F935645}"/>
              </a:ext>
            </a:extLst>
          </p:cNvPr>
          <p:cNvSpPr/>
          <p:nvPr/>
        </p:nvSpPr>
        <p:spPr>
          <a:xfrm rot="18000000">
            <a:off x="3397488" y="1342161"/>
            <a:ext cx="1080000" cy="2520000"/>
          </a:xfrm>
          <a:prstGeom prst="downArrow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29A611D8-6AEB-4F08-B29C-635906A6B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C20755A6-4E71-4622-A94C-76A2D885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D40F8D41-330A-4B46-8A8D-2DEC573F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8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8"/>
    </mc:Choice>
    <mc:Fallback xmlns="">
      <p:transition spd="slow" advTm="17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2006" objId="9"/>
        <p14:stopEvt time="11175" objId="9"/>
        <p14:playEvt time="11525" objId="10"/>
        <p14:stopEvt time="16531" objId="1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自然, 夜空 が含まれている画像&#10;&#10;自動的に生成された説明">
            <a:extLst>
              <a:ext uri="{FF2B5EF4-FFF2-40B4-BE49-F238E27FC236}">
                <a16:creationId xmlns:a16="http://schemas.microsoft.com/office/drawing/2014/main" id="{B0085E00-F7F1-44F5-A416-2BBD36AD56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弦 5">
            <a:extLst>
              <a:ext uri="{FF2B5EF4-FFF2-40B4-BE49-F238E27FC236}">
                <a16:creationId xmlns:a16="http://schemas.microsoft.com/office/drawing/2014/main" id="{58CB4A5C-84D5-49DC-B8D0-F943B491C77A}"/>
              </a:ext>
            </a:extLst>
          </p:cNvPr>
          <p:cNvSpPr/>
          <p:nvPr/>
        </p:nvSpPr>
        <p:spPr>
          <a:xfrm rot="5400000">
            <a:off x="-24000" y="3429000"/>
            <a:ext cx="12240000" cy="12240000"/>
          </a:xfrm>
          <a:prstGeom prst="chord">
            <a:avLst>
              <a:gd name="adj1" fmla="val 6965884"/>
              <a:gd name="adj2" fmla="val 146446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BCE1301-9E4D-4BA3-868E-2B07EED11003}"/>
              </a:ext>
            </a:extLst>
          </p:cNvPr>
          <p:cNvSpPr/>
          <p:nvPr/>
        </p:nvSpPr>
        <p:spPr>
          <a:xfrm>
            <a:off x="1055440" y="720130"/>
            <a:ext cx="1079500" cy="10800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5000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270000">
              <a:schemeClr val="accent2">
                <a:satMod val="175000"/>
                <a:alpha val="6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弦 49">
            <a:extLst>
              <a:ext uri="{FF2B5EF4-FFF2-40B4-BE49-F238E27FC236}">
                <a16:creationId xmlns:a16="http://schemas.microsoft.com/office/drawing/2014/main" id="{B1634629-137F-4340-9C29-9916BAB16D8C}"/>
              </a:ext>
            </a:extLst>
          </p:cNvPr>
          <p:cNvSpPr/>
          <p:nvPr/>
        </p:nvSpPr>
        <p:spPr>
          <a:xfrm rot="5400000">
            <a:off x="-1464000" y="2615804"/>
            <a:ext cx="15120000" cy="15120000"/>
          </a:xfrm>
          <a:prstGeom prst="chord">
            <a:avLst>
              <a:gd name="adj1" fmla="val 6965884"/>
              <a:gd name="adj2" fmla="val 14644675"/>
            </a:avLst>
          </a:prstGeom>
          <a:solidFill>
            <a:srgbClr val="66CC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弦 50">
            <a:extLst>
              <a:ext uri="{FF2B5EF4-FFF2-40B4-BE49-F238E27FC236}">
                <a16:creationId xmlns:a16="http://schemas.microsoft.com/office/drawing/2014/main" id="{328B39B0-20A7-4B35-A3CF-CC93F8A456B0}"/>
              </a:ext>
            </a:extLst>
          </p:cNvPr>
          <p:cNvSpPr/>
          <p:nvPr/>
        </p:nvSpPr>
        <p:spPr>
          <a:xfrm rot="5400000">
            <a:off x="-735024" y="3016857"/>
            <a:ext cx="13680000" cy="13680000"/>
          </a:xfrm>
          <a:prstGeom prst="chord">
            <a:avLst>
              <a:gd name="adj1" fmla="val 6965884"/>
              <a:gd name="adj2" fmla="val 14644675"/>
            </a:avLst>
          </a:prstGeom>
          <a:solidFill>
            <a:srgbClr val="66CC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弦 51">
            <a:extLst>
              <a:ext uri="{FF2B5EF4-FFF2-40B4-BE49-F238E27FC236}">
                <a16:creationId xmlns:a16="http://schemas.microsoft.com/office/drawing/2014/main" id="{CFEE9DAE-5B14-4DF9-A6AC-34A622D79085}"/>
              </a:ext>
            </a:extLst>
          </p:cNvPr>
          <p:cNvSpPr/>
          <p:nvPr/>
        </p:nvSpPr>
        <p:spPr>
          <a:xfrm rot="5400000">
            <a:off x="-384000" y="3225409"/>
            <a:ext cx="12960000" cy="12960000"/>
          </a:xfrm>
          <a:prstGeom prst="chord">
            <a:avLst>
              <a:gd name="adj1" fmla="val 6965884"/>
              <a:gd name="adj2" fmla="val 14644675"/>
            </a:avLst>
          </a:prstGeom>
          <a:solidFill>
            <a:srgbClr val="66CC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872F8E51-6CB5-4C00-AC2E-4782D6BD2FA0}"/>
              </a:ext>
            </a:extLst>
          </p:cNvPr>
          <p:cNvSpPr/>
          <p:nvPr/>
        </p:nvSpPr>
        <p:spPr>
          <a:xfrm rot="18000000">
            <a:off x="3397488" y="1342161"/>
            <a:ext cx="1080000" cy="2520000"/>
          </a:xfrm>
          <a:prstGeom prst="downArrow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3FB9876F-1E0C-4A53-AB2A-F3DEF9D511E9}"/>
              </a:ext>
            </a:extLst>
          </p:cNvPr>
          <p:cNvSpPr/>
          <p:nvPr/>
        </p:nvSpPr>
        <p:spPr>
          <a:xfrm rot="13773374">
            <a:off x="6335019" y="1143354"/>
            <a:ext cx="1080000" cy="2520000"/>
          </a:xfrm>
          <a:prstGeom prst="downArrow">
            <a:avLst/>
          </a:prstGeom>
          <a:solidFill>
            <a:srgbClr val="FF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767062BC-3901-4174-819F-B551980B701E}"/>
              </a:ext>
            </a:extLst>
          </p:cNvPr>
          <p:cNvGrpSpPr/>
          <p:nvPr/>
        </p:nvGrpSpPr>
        <p:grpSpPr>
          <a:xfrm>
            <a:off x="9385552" y="2182458"/>
            <a:ext cx="2548991" cy="2890026"/>
            <a:chOff x="9258552" y="2159000"/>
            <a:chExt cx="2548991" cy="2890026"/>
          </a:xfrm>
        </p:grpSpPr>
        <p:sp>
          <p:nvSpPr>
            <p:cNvPr id="35" name="フリーフォーム: 図形 34">
              <a:extLst>
                <a:ext uri="{FF2B5EF4-FFF2-40B4-BE49-F238E27FC236}">
                  <a16:creationId xmlns:a16="http://schemas.microsoft.com/office/drawing/2014/main" id="{6AA0E060-4D1E-4122-8741-272DB175C7D8}"/>
                </a:ext>
              </a:extLst>
            </p:cNvPr>
            <p:cNvSpPr/>
            <p:nvPr/>
          </p:nvSpPr>
          <p:spPr>
            <a:xfrm>
              <a:off x="9932733" y="2159000"/>
              <a:ext cx="720000" cy="2890026"/>
            </a:xfrm>
            <a:custGeom>
              <a:avLst/>
              <a:gdLst>
                <a:gd name="connsiteX0" fmla="*/ 346571 w 720000"/>
                <a:gd name="connsiteY0" fmla="*/ 0 h 2890026"/>
                <a:gd name="connsiteX1" fmla="*/ 526571 w 720000"/>
                <a:gd name="connsiteY1" fmla="*/ 180000 h 2890026"/>
                <a:gd name="connsiteX2" fmla="*/ 526571 w 720000"/>
                <a:gd name="connsiteY2" fmla="*/ 2212669 h 2890026"/>
                <a:gd name="connsiteX3" fmla="*/ 561280 w 720000"/>
                <a:gd name="connsiteY3" fmla="*/ 2231508 h 2890026"/>
                <a:gd name="connsiteX4" fmla="*/ 720000 w 720000"/>
                <a:gd name="connsiteY4" fmla="*/ 2530026 h 2890026"/>
                <a:gd name="connsiteX5" fmla="*/ 360000 w 720000"/>
                <a:gd name="connsiteY5" fmla="*/ 2890026 h 2890026"/>
                <a:gd name="connsiteX6" fmla="*/ 0 w 720000"/>
                <a:gd name="connsiteY6" fmla="*/ 2530026 h 2890026"/>
                <a:gd name="connsiteX7" fmla="*/ 158720 w 720000"/>
                <a:gd name="connsiteY7" fmla="*/ 2231508 h 2890026"/>
                <a:gd name="connsiteX8" fmla="*/ 166571 w 720000"/>
                <a:gd name="connsiteY8" fmla="*/ 2227247 h 2890026"/>
                <a:gd name="connsiteX9" fmla="*/ 166571 w 720000"/>
                <a:gd name="connsiteY9" fmla="*/ 180000 h 2890026"/>
                <a:gd name="connsiteX10" fmla="*/ 346571 w 720000"/>
                <a:gd name="connsiteY10" fmla="*/ 0 h 289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0000" h="2890026">
                  <a:moveTo>
                    <a:pt x="346571" y="0"/>
                  </a:moveTo>
                  <a:cubicBezTo>
                    <a:pt x="445982" y="0"/>
                    <a:pt x="526571" y="80589"/>
                    <a:pt x="526571" y="180000"/>
                  </a:cubicBezTo>
                  <a:lnTo>
                    <a:pt x="526571" y="2212669"/>
                  </a:lnTo>
                  <a:lnTo>
                    <a:pt x="561280" y="2231508"/>
                  </a:lnTo>
                  <a:cubicBezTo>
                    <a:pt x="657040" y="2296203"/>
                    <a:pt x="720000" y="2405762"/>
                    <a:pt x="720000" y="2530026"/>
                  </a:cubicBezTo>
                  <a:cubicBezTo>
                    <a:pt x="720000" y="2728849"/>
                    <a:pt x="558823" y="2890026"/>
                    <a:pt x="360000" y="2890026"/>
                  </a:cubicBezTo>
                  <a:cubicBezTo>
                    <a:pt x="161177" y="2890026"/>
                    <a:pt x="0" y="2728849"/>
                    <a:pt x="0" y="2530026"/>
                  </a:cubicBezTo>
                  <a:cubicBezTo>
                    <a:pt x="0" y="2405762"/>
                    <a:pt x="62960" y="2296203"/>
                    <a:pt x="158720" y="2231508"/>
                  </a:cubicBezTo>
                  <a:lnTo>
                    <a:pt x="166571" y="2227247"/>
                  </a:lnTo>
                  <a:lnTo>
                    <a:pt x="166571" y="180000"/>
                  </a:lnTo>
                  <a:cubicBezTo>
                    <a:pt x="166571" y="80589"/>
                    <a:pt x="247160" y="0"/>
                    <a:pt x="34657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1AB78111-D7E6-4851-A7EA-1D60185CC09D}"/>
                </a:ext>
              </a:extLst>
            </p:cNvPr>
            <p:cNvSpPr/>
            <p:nvPr/>
          </p:nvSpPr>
          <p:spPr>
            <a:xfrm>
              <a:off x="10110203" y="2276800"/>
              <a:ext cx="360000" cy="2586018"/>
            </a:xfrm>
            <a:custGeom>
              <a:avLst/>
              <a:gdLst>
                <a:gd name="connsiteX0" fmla="*/ 169247 w 360000"/>
                <a:gd name="connsiteY0" fmla="*/ 0 h 2586018"/>
                <a:gd name="connsiteX1" fmla="*/ 223247 w 360000"/>
                <a:gd name="connsiteY1" fmla="*/ 54000 h 2586018"/>
                <a:gd name="connsiteX2" fmla="*/ 223247 w 360000"/>
                <a:gd name="connsiteY2" fmla="*/ 2234749 h 2586018"/>
                <a:gd name="connsiteX3" fmla="*/ 250064 w 360000"/>
                <a:gd name="connsiteY3" fmla="*/ 2240163 h 2586018"/>
                <a:gd name="connsiteX4" fmla="*/ 360000 w 360000"/>
                <a:gd name="connsiteY4" fmla="*/ 2406018 h 2586018"/>
                <a:gd name="connsiteX5" fmla="*/ 180000 w 360000"/>
                <a:gd name="connsiteY5" fmla="*/ 2586018 h 2586018"/>
                <a:gd name="connsiteX6" fmla="*/ 0 w 360000"/>
                <a:gd name="connsiteY6" fmla="*/ 2406018 h 2586018"/>
                <a:gd name="connsiteX7" fmla="*/ 109936 w 360000"/>
                <a:gd name="connsiteY7" fmla="*/ 2240163 h 2586018"/>
                <a:gd name="connsiteX8" fmla="*/ 115247 w 360000"/>
                <a:gd name="connsiteY8" fmla="*/ 2239091 h 2586018"/>
                <a:gd name="connsiteX9" fmla="*/ 115247 w 360000"/>
                <a:gd name="connsiteY9" fmla="*/ 54000 h 2586018"/>
                <a:gd name="connsiteX10" fmla="*/ 169247 w 360000"/>
                <a:gd name="connsiteY10" fmla="*/ 0 h 258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000" h="2586018">
                  <a:moveTo>
                    <a:pt x="169247" y="0"/>
                  </a:moveTo>
                  <a:cubicBezTo>
                    <a:pt x="199070" y="0"/>
                    <a:pt x="223247" y="24177"/>
                    <a:pt x="223247" y="54000"/>
                  </a:cubicBezTo>
                  <a:lnTo>
                    <a:pt x="223247" y="2234749"/>
                  </a:lnTo>
                  <a:lnTo>
                    <a:pt x="250064" y="2240163"/>
                  </a:lnTo>
                  <a:cubicBezTo>
                    <a:pt x="314669" y="2267489"/>
                    <a:pt x="360000" y="2331460"/>
                    <a:pt x="360000" y="2406018"/>
                  </a:cubicBezTo>
                  <a:cubicBezTo>
                    <a:pt x="360000" y="2505429"/>
                    <a:pt x="279411" y="2586018"/>
                    <a:pt x="180000" y="2586018"/>
                  </a:cubicBezTo>
                  <a:cubicBezTo>
                    <a:pt x="80589" y="2586018"/>
                    <a:pt x="0" y="2505429"/>
                    <a:pt x="0" y="2406018"/>
                  </a:cubicBezTo>
                  <a:cubicBezTo>
                    <a:pt x="0" y="2331460"/>
                    <a:pt x="45331" y="2267489"/>
                    <a:pt x="109936" y="2240163"/>
                  </a:cubicBezTo>
                  <a:lnTo>
                    <a:pt x="115247" y="2239091"/>
                  </a:lnTo>
                  <a:lnTo>
                    <a:pt x="115247" y="54000"/>
                  </a:lnTo>
                  <a:cubicBezTo>
                    <a:pt x="115247" y="24177"/>
                    <a:pt x="139424" y="0"/>
                    <a:pt x="16924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DD8AE9A1-B685-4951-AA74-B30B718A228E}"/>
                </a:ext>
              </a:extLst>
            </p:cNvPr>
            <p:cNvCxnSpPr/>
            <p:nvPr/>
          </p:nvCxnSpPr>
          <p:spPr>
            <a:xfrm>
              <a:off x="10096500" y="2694100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55687BB5-C82A-44C8-A5FE-5A1183F01B62}"/>
                </a:ext>
              </a:extLst>
            </p:cNvPr>
            <p:cNvCxnSpPr/>
            <p:nvPr/>
          </p:nvCxnSpPr>
          <p:spPr>
            <a:xfrm>
              <a:off x="10096500" y="3411650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9D7439A3-E8B8-4351-B5AA-2E9C5A239C64}"/>
                </a:ext>
              </a:extLst>
            </p:cNvPr>
            <p:cNvCxnSpPr/>
            <p:nvPr/>
          </p:nvCxnSpPr>
          <p:spPr>
            <a:xfrm>
              <a:off x="10096500" y="4121150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D39290D7-AC17-4221-9173-DF9B2CB7D254}"/>
                </a:ext>
              </a:extLst>
            </p:cNvPr>
            <p:cNvSpPr txBox="1"/>
            <p:nvPr/>
          </p:nvSpPr>
          <p:spPr>
            <a:xfrm>
              <a:off x="9591538" y="3219445"/>
              <a:ext cx="63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66B6C3D0-9014-4EE1-B682-C61DAF11DBF3}"/>
                </a:ext>
              </a:extLst>
            </p:cNvPr>
            <p:cNvSpPr txBox="1"/>
            <p:nvPr/>
          </p:nvSpPr>
          <p:spPr>
            <a:xfrm>
              <a:off x="9333362" y="3910823"/>
              <a:ext cx="9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-20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E6F8FEEF-52BE-4F87-B4D7-E3DF34F0BF67}"/>
                </a:ext>
              </a:extLst>
            </p:cNvPr>
            <p:cNvSpPr txBox="1"/>
            <p:nvPr/>
          </p:nvSpPr>
          <p:spPr>
            <a:xfrm>
              <a:off x="9258552" y="2493249"/>
              <a:ext cx="9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+20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6FCAA5CC-F375-40BB-8072-A7DF93B5C0BC}"/>
                </a:ext>
              </a:extLst>
            </p:cNvPr>
            <p:cNvSpPr/>
            <p:nvPr/>
          </p:nvSpPr>
          <p:spPr>
            <a:xfrm>
              <a:off x="10222052" y="2276800"/>
              <a:ext cx="108000" cy="172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: 図形 46">
              <a:extLst>
                <a:ext uri="{FF2B5EF4-FFF2-40B4-BE49-F238E27FC236}">
                  <a16:creationId xmlns:a16="http://schemas.microsoft.com/office/drawing/2014/main" id="{2B867596-5340-4795-971B-0AEAA1463A8C}"/>
                </a:ext>
              </a:extLst>
            </p:cNvPr>
            <p:cNvSpPr/>
            <p:nvPr/>
          </p:nvSpPr>
          <p:spPr>
            <a:xfrm>
              <a:off x="10110203" y="2276800"/>
              <a:ext cx="360000" cy="2586018"/>
            </a:xfrm>
            <a:custGeom>
              <a:avLst/>
              <a:gdLst>
                <a:gd name="connsiteX0" fmla="*/ 169247 w 360000"/>
                <a:gd name="connsiteY0" fmla="*/ 0 h 2586018"/>
                <a:gd name="connsiteX1" fmla="*/ 223247 w 360000"/>
                <a:gd name="connsiteY1" fmla="*/ 54000 h 2586018"/>
                <a:gd name="connsiteX2" fmla="*/ 223247 w 360000"/>
                <a:gd name="connsiteY2" fmla="*/ 2234749 h 2586018"/>
                <a:gd name="connsiteX3" fmla="*/ 250064 w 360000"/>
                <a:gd name="connsiteY3" fmla="*/ 2240163 h 2586018"/>
                <a:gd name="connsiteX4" fmla="*/ 360000 w 360000"/>
                <a:gd name="connsiteY4" fmla="*/ 2406018 h 2586018"/>
                <a:gd name="connsiteX5" fmla="*/ 180000 w 360000"/>
                <a:gd name="connsiteY5" fmla="*/ 2586018 h 2586018"/>
                <a:gd name="connsiteX6" fmla="*/ 0 w 360000"/>
                <a:gd name="connsiteY6" fmla="*/ 2406018 h 2586018"/>
                <a:gd name="connsiteX7" fmla="*/ 109936 w 360000"/>
                <a:gd name="connsiteY7" fmla="*/ 2240163 h 2586018"/>
                <a:gd name="connsiteX8" fmla="*/ 115247 w 360000"/>
                <a:gd name="connsiteY8" fmla="*/ 2239091 h 2586018"/>
                <a:gd name="connsiteX9" fmla="*/ 115247 w 360000"/>
                <a:gd name="connsiteY9" fmla="*/ 54000 h 2586018"/>
                <a:gd name="connsiteX10" fmla="*/ 169247 w 360000"/>
                <a:gd name="connsiteY10" fmla="*/ 0 h 258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000" h="2586018">
                  <a:moveTo>
                    <a:pt x="169247" y="0"/>
                  </a:moveTo>
                  <a:cubicBezTo>
                    <a:pt x="199070" y="0"/>
                    <a:pt x="223247" y="24177"/>
                    <a:pt x="223247" y="54000"/>
                  </a:cubicBezTo>
                  <a:lnTo>
                    <a:pt x="223247" y="2234749"/>
                  </a:lnTo>
                  <a:lnTo>
                    <a:pt x="250064" y="2240163"/>
                  </a:lnTo>
                  <a:cubicBezTo>
                    <a:pt x="314669" y="2267489"/>
                    <a:pt x="360000" y="2331460"/>
                    <a:pt x="360000" y="2406018"/>
                  </a:cubicBezTo>
                  <a:cubicBezTo>
                    <a:pt x="360000" y="2505429"/>
                    <a:pt x="279411" y="2586018"/>
                    <a:pt x="180000" y="2586018"/>
                  </a:cubicBezTo>
                  <a:cubicBezTo>
                    <a:pt x="80589" y="2586018"/>
                    <a:pt x="0" y="2505429"/>
                    <a:pt x="0" y="2406018"/>
                  </a:cubicBezTo>
                  <a:cubicBezTo>
                    <a:pt x="0" y="2331460"/>
                    <a:pt x="45331" y="2267489"/>
                    <a:pt x="109936" y="2240163"/>
                  </a:cubicBezTo>
                  <a:lnTo>
                    <a:pt x="115247" y="2239091"/>
                  </a:lnTo>
                  <a:lnTo>
                    <a:pt x="115247" y="54000"/>
                  </a:lnTo>
                  <a:cubicBezTo>
                    <a:pt x="115247" y="24177"/>
                    <a:pt x="139424" y="0"/>
                    <a:pt x="169247" y="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吹き出し: 四角形 47">
              <a:extLst>
                <a:ext uri="{FF2B5EF4-FFF2-40B4-BE49-F238E27FC236}">
                  <a16:creationId xmlns:a16="http://schemas.microsoft.com/office/drawing/2014/main" id="{EA6E5001-B80C-46E9-A04F-123B5E77EFFC}"/>
                </a:ext>
              </a:extLst>
            </p:cNvPr>
            <p:cNvSpPr/>
            <p:nvPr/>
          </p:nvSpPr>
          <p:spPr>
            <a:xfrm>
              <a:off x="10547543" y="3910823"/>
              <a:ext cx="1260000" cy="432000"/>
            </a:xfrm>
            <a:prstGeom prst="wedgeRectCallout">
              <a:avLst>
                <a:gd name="adj1" fmla="val -69692"/>
                <a:gd name="adj2" fmla="val -20028"/>
              </a:avLst>
            </a:prstGeom>
            <a:solidFill>
              <a:schemeClr val="accent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-18</a:t>
              </a:r>
              <a:r>
                <a:rPr kumimoji="1"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5BFA5D81-8425-4218-B0A9-EC4C0CA10316}"/>
              </a:ext>
            </a:extLst>
          </p:cNvPr>
          <p:cNvGrpSpPr/>
          <p:nvPr/>
        </p:nvGrpSpPr>
        <p:grpSpPr>
          <a:xfrm>
            <a:off x="513420" y="3382281"/>
            <a:ext cx="11160000" cy="3677207"/>
            <a:chOff x="513420" y="3382281"/>
            <a:chExt cx="11160000" cy="3677207"/>
          </a:xfrm>
        </p:grpSpPr>
        <p:sp>
          <p:nvSpPr>
            <p:cNvPr id="37" name="二等辺三角形 36">
              <a:extLst>
                <a:ext uri="{FF2B5EF4-FFF2-40B4-BE49-F238E27FC236}">
                  <a16:creationId xmlns:a16="http://schemas.microsoft.com/office/drawing/2014/main" id="{7FC6FC89-6CDD-4EE1-94C6-C1C423D5137B}"/>
                </a:ext>
              </a:extLst>
            </p:cNvPr>
            <p:cNvSpPr/>
            <p:nvPr/>
          </p:nvSpPr>
          <p:spPr>
            <a:xfrm flipH="1">
              <a:off x="693420" y="3573016"/>
              <a:ext cx="10800000" cy="3420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A5015BB8-E745-4385-AE1D-C55D58BBC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420" y="3382281"/>
              <a:ext cx="11160000" cy="3677207"/>
            </a:xfrm>
            <a:prstGeom prst="rect">
              <a:avLst/>
            </a:prstGeom>
          </p:spPr>
        </p:pic>
      </p:grpSp>
      <p:pic>
        <p:nvPicPr>
          <p:cNvPr id="53" name="Picture 2">
            <a:extLst>
              <a:ext uri="{FF2B5EF4-FFF2-40B4-BE49-F238E27FC236}">
                <a16:creationId xmlns:a16="http://schemas.microsoft.com/office/drawing/2014/main" id="{C3018BDA-D6CC-4A59-91EC-123DE833F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3621" y="2151795"/>
            <a:ext cx="308181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D0A4D8E-8B68-4CA9-A116-FE29F6E43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89091F-4E28-4C4A-91E4-A1A84C1B4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5377746-C982-4320-AA36-5E148F33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8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6"/>
    </mc:Choice>
    <mc:Fallback xmlns="">
      <p:transition spd="slow" advTm="1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1" animBg="1"/>
      <p:bldP spid="51" grpId="0" animBg="1"/>
      <p:bldP spid="52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0" objId="10"/>
        <p14:playEvt time="6305" objId="11"/>
        <p14:stopEvt time="6444" objId="10"/>
        <p14:stopEvt time="11450" objId="11"/>
        <p14:playEvt time="11834" objId="14"/>
        <p14:stopEvt time="18522" objId="1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自然, 夜空 が含まれている画像&#10;&#10;自動的に生成された説明">
            <a:extLst>
              <a:ext uri="{FF2B5EF4-FFF2-40B4-BE49-F238E27FC236}">
                <a16:creationId xmlns:a16="http://schemas.microsoft.com/office/drawing/2014/main" id="{CAC0F92C-E67E-4D74-9125-3BBF5DF889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弦 91">
            <a:extLst>
              <a:ext uri="{FF2B5EF4-FFF2-40B4-BE49-F238E27FC236}">
                <a16:creationId xmlns:a16="http://schemas.microsoft.com/office/drawing/2014/main" id="{9111F6D8-D9E9-4D9E-B29E-4BB381A7F15E}"/>
              </a:ext>
            </a:extLst>
          </p:cNvPr>
          <p:cNvSpPr/>
          <p:nvPr/>
        </p:nvSpPr>
        <p:spPr>
          <a:xfrm rot="5400000">
            <a:off x="-1464000" y="2615804"/>
            <a:ext cx="15120000" cy="15120000"/>
          </a:xfrm>
          <a:prstGeom prst="chord">
            <a:avLst>
              <a:gd name="adj1" fmla="val 6965884"/>
              <a:gd name="adj2" fmla="val 14644675"/>
            </a:avLst>
          </a:prstGeom>
          <a:solidFill>
            <a:srgbClr val="66CC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弦 5">
            <a:extLst>
              <a:ext uri="{FF2B5EF4-FFF2-40B4-BE49-F238E27FC236}">
                <a16:creationId xmlns:a16="http://schemas.microsoft.com/office/drawing/2014/main" id="{58CB4A5C-84D5-49DC-B8D0-F943B491C77A}"/>
              </a:ext>
            </a:extLst>
          </p:cNvPr>
          <p:cNvSpPr/>
          <p:nvPr/>
        </p:nvSpPr>
        <p:spPr>
          <a:xfrm rot="5400000">
            <a:off x="-24000" y="3429000"/>
            <a:ext cx="12240000" cy="12240000"/>
          </a:xfrm>
          <a:prstGeom prst="chord">
            <a:avLst>
              <a:gd name="adj1" fmla="val 6965884"/>
              <a:gd name="adj2" fmla="val 146446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BCE1301-9E4D-4BA3-868E-2B07EED11003}"/>
              </a:ext>
            </a:extLst>
          </p:cNvPr>
          <p:cNvSpPr/>
          <p:nvPr/>
        </p:nvSpPr>
        <p:spPr>
          <a:xfrm>
            <a:off x="1055440" y="720130"/>
            <a:ext cx="1079500" cy="10800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5000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270000">
              <a:schemeClr val="accent2">
                <a:satMod val="175000"/>
                <a:alpha val="6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弦 50">
            <a:extLst>
              <a:ext uri="{FF2B5EF4-FFF2-40B4-BE49-F238E27FC236}">
                <a16:creationId xmlns:a16="http://schemas.microsoft.com/office/drawing/2014/main" id="{328B39B0-20A7-4B35-A3CF-CC93F8A456B0}"/>
              </a:ext>
            </a:extLst>
          </p:cNvPr>
          <p:cNvSpPr/>
          <p:nvPr/>
        </p:nvSpPr>
        <p:spPr>
          <a:xfrm rot="5400000">
            <a:off x="-735024" y="3016857"/>
            <a:ext cx="13680000" cy="13680000"/>
          </a:xfrm>
          <a:prstGeom prst="chord">
            <a:avLst>
              <a:gd name="adj1" fmla="val 6965884"/>
              <a:gd name="adj2" fmla="val 14644675"/>
            </a:avLst>
          </a:prstGeom>
          <a:solidFill>
            <a:srgbClr val="66CC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弦 51">
            <a:extLst>
              <a:ext uri="{FF2B5EF4-FFF2-40B4-BE49-F238E27FC236}">
                <a16:creationId xmlns:a16="http://schemas.microsoft.com/office/drawing/2014/main" id="{CFEE9DAE-5B14-4DF9-A6AC-34A622D79085}"/>
              </a:ext>
            </a:extLst>
          </p:cNvPr>
          <p:cNvSpPr/>
          <p:nvPr/>
        </p:nvSpPr>
        <p:spPr>
          <a:xfrm rot="5400000">
            <a:off x="-384000" y="3225409"/>
            <a:ext cx="12960000" cy="12960000"/>
          </a:xfrm>
          <a:prstGeom prst="chord">
            <a:avLst>
              <a:gd name="adj1" fmla="val 6965884"/>
              <a:gd name="adj2" fmla="val 14644675"/>
            </a:avLst>
          </a:prstGeom>
          <a:solidFill>
            <a:srgbClr val="66CC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872F8E51-6CB5-4C00-AC2E-4782D6BD2FA0}"/>
              </a:ext>
            </a:extLst>
          </p:cNvPr>
          <p:cNvSpPr/>
          <p:nvPr/>
        </p:nvSpPr>
        <p:spPr>
          <a:xfrm rot="18000000">
            <a:off x="3397488" y="1342161"/>
            <a:ext cx="1080000" cy="2520000"/>
          </a:xfrm>
          <a:prstGeom prst="downArrow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C1410BF-3591-4056-B740-10D02063D75B}"/>
              </a:ext>
            </a:extLst>
          </p:cNvPr>
          <p:cNvGrpSpPr/>
          <p:nvPr/>
        </p:nvGrpSpPr>
        <p:grpSpPr>
          <a:xfrm>
            <a:off x="-1464000" y="2636912"/>
            <a:ext cx="15120000" cy="15120000"/>
            <a:chOff x="-1311600" y="2768204"/>
            <a:chExt cx="15120000" cy="15120000"/>
          </a:xfrm>
        </p:grpSpPr>
        <p:sp>
          <p:nvSpPr>
            <p:cNvPr id="57" name="弦 56">
              <a:extLst>
                <a:ext uri="{FF2B5EF4-FFF2-40B4-BE49-F238E27FC236}">
                  <a16:creationId xmlns:a16="http://schemas.microsoft.com/office/drawing/2014/main" id="{FFA9CADB-5986-4568-8B47-15938F5A069D}"/>
                </a:ext>
              </a:extLst>
            </p:cNvPr>
            <p:cNvSpPr/>
            <p:nvPr/>
          </p:nvSpPr>
          <p:spPr>
            <a:xfrm rot="5400000">
              <a:off x="-1311600" y="2768204"/>
              <a:ext cx="15120000" cy="1512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FFCC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弦 57">
              <a:extLst>
                <a:ext uri="{FF2B5EF4-FFF2-40B4-BE49-F238E27FC236}">
                  <a16:creationId xmlns:a16="http://schemas.microsoft.com/office/drawing/2014/main" id="{0ADCA3A5-396A-4B88-9B14-368DE3F6ABE5}"/>
                </a:ext>
              </a:extLst>
            </p:cNvPr>
            <p:cNvSpPr/>
            <p:nvPr/>
          </p:nvSpPr>
          <p:spPr>
            <a:xfrm rot="5400000">
              <a:off x="-582624" y="3169257"/>
              <a:ext cx="13680000" cy="1368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FFCC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弦 58">
              <a:extLst>
                <a:ext uri="{FF2B5EF4-FFF2-40B4-BE49-F238E27FC236}">
                  <a16:creationId xmlns:a16="http://schemas.microsoft.com/office/drawing/2014/main" id="{58CCD617-BC4F-40A8-9A5D-45C27317F153}"/>
                </a:ext>
              </a:extLst>
            </p:cNvPr>
            <p:cNvSpPr/>
            <p:nvPr/>
          </p:nvSpPr>
          <p:spPr>
            <a:xfrm rot="5400000">
              <a:off x="-231600" y="3344028"/>
              <a:ext cx="12960000" cy="1296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FFCC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A1082C5-10E1-4D8B-A308-913F5A9D4FFC}"/>
              </a:ext>
            </a:extLst>
          </p:cNvPr>
          <p:cNvGrpSpPr/>
          <p:nvPr/>
        </p:nvGrpSpPr>
        <p:grpSpPr>
          <a:xfrm>
            <a:off x="4731930" y="1986087"/>
            <a:ext cx="3437233" cy="2446943"/>
            <a:chOff x="4731930" y="1986087"/>
            <a:chExt cx="3437233" cy="2446943"/>
          </a:xfrm>
        </p:grpSpPr>
        <p:sp>
          <p:nvSpPr>
            <p:cNvPr id="53" name="矢印: 下 52">
              <a:extLst>
                <a:ext uri="{FF2B5EF4-FFF2-40B4-BE49-F238E27FC236}">
                  <a16:creationId xmlns:a16="http://schemas.microsoft.com/office/drawing/2014/main" id="{7ED40C36-6C4E-4D09-A16E-E9F8D2FC80E8}"/>
                </a:ext>
              </a:extLst>
            </p:cNvPr>
            <p:cNvSpPr/>
            <p:nvPr/>
          </p:nvSpPr>
          <p:spPr>
            <a:xfrm rot="13773374">
              <a:off x="6513163" y="1122087"/>
              <a:ext cx="792000" cy="2520000"/>
            </a:xfrm>
            <a:prstGeom prst="downArrow">
              <a:avLst/>
            </a:prstGeom>
            <a:solidFill>
              <a:srgbClr val="FF00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弦 15">
              <a:extLst>
                <a:ext uri="{FF2B5EF4-FFF2-40B4-BE49-F238E27FC236}">
                  <a16:creationId xmlns:a16="http://schemas.microsoft.com/office/drawing/2014/main" id="{4808D9C2-3D55-4D63-9D87-74921273FC72}"/>
                </a:ext>
              </a:extLst>
            </p:cNvPr>
            <p:cNvSpPr/>
            <p:nvPr/>
          </p:nvSpPr>
          <p:spPr>
            <a:xfrm rot="5095483">
              <a:off x="4731930" y="2633030"/>
              <a:ext cx="1800000" cy="1800000"/>
            </a:xfrm>
            <a:prstGeom prst="chord">
              <a:avLst>
                <a:gd name="adj1" fmla="val 5352886"/>
                <a:gd name="adj2" fmla="val 16200000"/>
              </a:avLst>
            </a:prstGeom>
            <a:solidFill>
              <a:srgbClr val="FF6600">
                <a:alpha val="40000"/>
              </a:srgb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1B70DD38-E0AC-47E9-B40A-016D6F85C038}"/>
              </a:ext>
            </a:extLst>
          </p:cNvPr>
          <p:cNvGrpSpPr/>
          <p:nvPr/>
        </p:nvGrpSpPr>
        <p:grpSpPr>
          <a:xfrm>
            <a:off x="9385552" y="2182458"/>
            <a:ext cx="2548991" cy="2890026"/>
            <a:chOff x="9258552" y="2159000"/>
            <a:chExt cx="2548991" cy="2890026"/>
          </a:xfrm>
        </p:grpSpPr>
        <p:sp>
          <p:nvSpPr>
            <p:cNvPr id="80" name="フリーフォーム: 図形 79">
              <a:extLst>
                <a:ext uri="{FF2B5EF4-FFF2-40B4-BE49-F238E27FC236}">
                  <a16:creationId xmlns:a16="http://schemas.microsoft.com/office/drawing/2014/main" id="{E57842B1-08A4-4F9D-83ED-55BF9AD41569}"/>
                </a:ext>
              </a:extLst>
            </p:cNvPr>
            <p:cNvSpPr/>
            <p:nvPr/>
          </p:nvSpPr>
          <p:spPr>
            <a:xfrm>
              <a:off x="9932733" y="2159000"/>
              <a:ext cx="720000" cy="2890026"/>
            </a:xfrm>
            <a:custGeom>
              <a:avLst/>
              <a:gdLst>
                <a:gd name="connsiteX0" fmla="*/ 346571 w 720000"/>
                <a:gd name="connsiteY0" fmla="*/ 0 h 2890026"/>
                <a:gd name="connsiteX1" fmla="*/ 526571 w 720000"/>
                <a:gd name="connsiteY1" fmla="*/ 180000 h 2890026"/>
                <a:gd name="connsiteX2" fmla="*/ 526571 w 720000"/>
                <a:gd name="connsiteY2" fmla="*/ 2212669 h 2890026"/>
                <a:gd name="connsiteX3" fmla="*/ 561280 w 720000"/>
                <a:gd name="connsiteY3" fmla="*/ 2231508 h 2890026"/>
                <a:gd name="connsiteX4" fmla="*/ 720000 w 720000"/>
                <a:gd name="connsiteY4" fmla="*/ 2530026 h 2890026"/>
                <a:gd name="connsiteX5" fmla="*/ 360000 w 720000"/>
                <a:gd name="connsiteY5" fmla="*/ 2890026 h 2890026"/>
                <a:gd name="connsiteX6" fmla="*/ 0 w 720000"/>
                <a:gd name="connsiteY6" fmla="*/ 2530026 h 2890026"/>
                <a:gd name="connsiteX7" fmla="*/ 158720 w 720000"/>
                <a:gd name="connsiteY7" fmla="*/ 2231508 h 2890026"/>
                <a:gd name="connsiteX8" fmla="*/ 166571 w 720000"/>
                <a:gd name="connsiteY8" fmla="*/ 2227247 h 2890026"/>
                <a:gd name="connsiteX9" fmla="*/ 166571 w 720000"/>
                <a:gd name="connsiteY9" fmla="*/ 180000 h 2890026"/>
                <a:gd name="connsiteX10" fmla="*/ 346571 w 720000"/>
                <a:gd name="connsiteY10" fmla="*/ 0 h 289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0000" h="2890026">
                  <a:moveTo>
                    <a:pt x="346571" y="0"/>
                  </a:moveTo>
                  <a:cubicBezTo>
                    <a:pt x="445982" y="0"/>
                    <a:pt x="526571" y="80589"/>
                    <a:pt x="526571" y="180000"/>
                  </a:cubicBezTo>
                  <a:lnTo>
                    <a:pt x="526571" y="2212669"/>
                  </a:lnTo>
                  <a:lnTo>
                    <a:pt x="561280" y="2231508"/>
                  </a:lnTo>
                  <a:cubicBezTo>
                    <a:pt x="657040" y="2296203"/>
                    <a:pt x="720000" y="2405762"/>
                    <a:pt x="720000" y="2530026"/>
                  </a:cubicBezTo>
                  <a:cubicBezTo>
                    <a:pt x="720000" y="2728849"/>
                    <a:pt x="558823" y="2890026"/>
                    <a:pt x="360000" y="2890026"/>
                  </a:cubicBezTo>
                  <a:cubicBezTo>
                    <a:pt x="161177" y="2890026"/>
                    <a:pt x="0" y="2728849"/>
                    <a:pt x="0" y="2530026"/>
                  </a:cubicBezTo>
                  <a:cubicBezTo>
                    <a:pt x="0" y="2405762"/>
                    <a:pt x="62960" y="2296203"/>
                    <a:pt x="158720" y="2231508"/>
                  </a:cubicBezTo>
                  <a:lnTo>
                    <a:pt x="166571" y="2227247"/>
                  </a:lnTo>
                  <a:lnTo>
                    <a:pt x="166571" y="180000"/>
                  </a:lnTo>
                  <a:cubicBezTo>
                    <a:pt x="166571" y="80589"/>
                    <a:pt x="247160" y="0"/>
                    <a:pt x="34657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フリーフォーム: 図形 80">
              <a:extLst>
                <a:ext uri="{FF2B5EF4-FFF2-40B4-BE49-F238E27FC236}">
                  <a16:creationId xmlns:a16="http://schemas.microsoft.com/office/drawing/2014/main" id="{C68A0E70-8140-4A9F-92CF-045A1D53779C}"/>
                </a:ext>
              </a:extLst>
            </p:cNvPr>
            <p:cNvSpPr/>
            <p:nvPr/>
          </p:nvSpPr>
          <p:spPr>
            <a:xfrm>
              <a:off x="10110203" y="2276800"/>
              <a:ext cx="360000" cy="2586018"/>
            </a:xfrm>
            <a:custGeom>
              <a:avLst/>
              <a:gdLst>
                <a:gd name="connsiteX0" fmla="*/ 169247 w 360000"/>
                <a:gd name="connsiteY0" fmla="*/ 0 h 2586018"/>
                <a:gd name="connsiteX1" fmla="*/ 223247 w 360000"/>
                <a:gd name="connsiteY1" fmla="*/ 54000 h 2586018"/>
                <a:gd name="connsiteX2" fmla="*/ 223247 w 360000"/>
                <a:gd name="connsiteY2" fmla="*/ 2234749 h 2586018"/>
                <a:gd name="connsiteX3" fmla="*/ 250064 w 360000"/>
                <a:gd name="connsiteY3" fmla="*/ 2240163 h 2586018"/>
                <a:gd name="connsiteX4" fmla="*/ 360000 w 360000"/>
                <a:gd name="connsiteY4" fmla="*/ 2406018 h 2586018"/>
                <a:gd name="connsiteX5" fmla="*/ 180000 w 360000"/>
                <a:gd name="connsiteY5" fmla="*/ 2586018 h 2586018"/>
                <a:gd name="connsiteX6" fmla="*/ 0 w 360000"/>
                <a:gd name="connsiteY6" fmla="*/ 2406018 h 2586018"/>
                <a:gd name="connsiteX7" fmla="*/ 109936 w 360000"/>
                <a:gd name="connsiteY7" fmla="*/ 2240163 h 2586018"/>
                <a:gd name="connsiteX8" fmla="*/ 115247 w 360000"/>
                <a:gd name="connsiteY8" fmla="*/ 2239091 h 2586018"/>
                <a:gd name="connsiteX9" fmla="*/ 115247 w 360000"/>
                <a:gd name="connsiteY9" fmla="*/ 54000 h 2586018"/>
                <a:gd name="connsiteX10" fmla="*/ 169247 w 360000"/>
                <a:gd name="connsiteY10" fmla="*/ 0 h 258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000" h="2586018">
                  <a:moveTo>
                    <a:pt x="169247" y="0"/>
                  </a:moveTo>
                  <a:cubicBezTo>
                    <a:pt x="199070" y="0"/>
                    <a:pt x="223247" y="24177"/>
                    <a:pt x="223247" y="54000"/>
                  </a:cubicBezTo>
                  <a:lnTo>
                    <a:pt x="223247" y="2234749"/>
                  </a:lnTo>
                  <a:lnTo>
                    <a:pt x="250064" y="2240163"/>
                  </a:lnTo>
                  <a:cubicBezTo>
                    <a:pt x="314669" y="2267489"/>
                    <a:pt x="360000" y="2331460"/>
                    <a:pt x="360000" y="2406018"/>
                  </a:cubicBezTo>
                  <a:cubicBezTo>
                    <a:pt x="360000" y="2505429"/>
                    <a:pt x="279411" y="2586018"/>
                    <a:pt x="180000" y="2586018"/>
                  </a:cubicBezTo>
                  <a:cubicBezTo>
                    <a:pt x="80589" y="2586018"/>
                    <a:pt x="0" y="2505429"/>
                    <a:pt x="0" y="2406018"/>
                  </a:cubicBezTo>
                  <a:cubicBezTo>
                    <a:pt x="0" y="2331460"/>
                    <a:pt x="45331" y="2267489"/>
                    <a:pt x="109936" y="2240163"/>
                  </a:cubicBezTo>
                  <a:lnTo>
                    <a:pt x="115247" y="2239091"/>
                  </a:lnTo>
                  <a:lnTo>
                    <a:pt x="115247" y="54000"/>
                  </a:lnTo>
                  <a:cubicBezTo>
                    <a:pt x="115247" y="24177"/>
                    <a:pt x="139424" y="0"/>
                    <a:pt x="16924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F9CD0567-2417-44B8-97F7-A376B9F582C5}"/>
                </a:ext>
              </a:extLst>
            </p:cNvPr>
            <p:cNvCxnSpPr/>
            <p:nvPr/>
          </p:nvCxnSpPr>
          <p:spPr>
            <a:xfrm>
              <a:off x="10096500" y="2694100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C736C05D-D8ED-42A6-9CEE-544B75ECA9AB}"/>
                </a:ext>
              </a:extLst>
            </p:cNvPr>
            <p:cNvCxnSpPr/>
            <p:nvPr/>
          </p:nvCxnSpPr>
          <p:spPr>
            <a:xfrm>
              <a:off x="10096500" y="3411650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F01AFDED-BF13-4DF3-BD77-98EFE23BC81E}"/>
                </a:ext>
              </a:extLst>
            </p:cNvPr>
            <p:cNvCxnSpPr/>
            <p:nvPr/>
          </p:nvCxnSpPr>
          <p:spPr>
            <a:xfrm>
              <a:off x="10096500" y="4121150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83CA0FE2-5B87-496F-9EF5-2D9756C2453D}"/>
                </a:ext>
              </a:extLst>
            </p:cNvPr>
            <p:cNvSpPr txBox="1"/>
            <p:nvPr/>
          </p:nvSpPr>
          <p:spPr>
            <a:xfrm>
              <a:off x="9591538" y="3219445"/>
              <a:ext cx="63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080618BC-6F5A-4628-8DF9-F71BEEFE7E59}"/>
                </a:ext>
              </a:extLst>
            </p:cNvPr>
            <p:cNvSpPr txBox="1"/>
            <p:nvPr/>
          </p:nvSpPr>
          <p:spPr>
            <a:xfrm>
              <a:off x="9333362" y="3910823"/>
              <a:ext cx="9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-20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87A7A258-9CFB-4138-823F-57487CFAA199}"/>
                </a:ext>
              </a:extLst>
            </p:cNvPr>
            <p:cNvSpPr txBox="1"/>
            <p:nvPr/>
          </p:nvSpPr>
          <p:spPr>
            <a:xfrm>
              <a:off x="9258552" y="2493249"/>
              <a:ext cx="9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+20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6AD7045E-B871-464B-8E94-5CD950DA3244}"/>
                </a:ext>
              </a:extLst>
            </p:cNvPr>
            <p:cNvSpPr/>
            <p:nvPr/>
          </p:nvSpPr>
          <p:spPr>
            <a:xfrm>
              <a:off x="10222052" y="2276800"/>
              <a:ext cx="108000" cy="172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リーフォーム: 図形 88">
              <a:extLst>
                <a:ext uri="{FF2B5EF4-FFF2-40B4-BE49-F238E27FC236}">
                  <a16:creationId xmlns:a16="http://schemas.microsoft.com/office/drawing/2014/main" id="{D9856A78-8EB3-4956-81F6-ADA61B5D62EB}"/>
                </a:ext>
              </a:extLst>
            </p:cNvPr>
            <p:cNvSpPr/>
            <p:nvPr/>
          </p:nvSpPr>
          <p:spPr>
            <a:xfrm>
              <a:off x="10110203" y="2276800"/>
              <a:ext cx="360000" cy="2586018"/>
            </a:xfrm>
            <a:custGeom>
              <a:avLst/>
              <a:gdLst>
                <a:gd name="connsiteX0" fmla="*/ 169247 w 360000"/>
                <a:gd name="connsiteY0" fmla="*/ 0 h 2586018"/>
                <a:gd name="connsiteX1" fmla="*/ 223247 w 360000"/>
                <a:gd name="connsiteY1" fmla="*/ 54000 h 2586018"/>
                <a:gd name="connsiteX2" fmla="*/ 223247 w 360000"/>
                <a:gd name="connsiteY2" fmla="*/ 2234749 h 2586018"/>
                <a:gd name="connsiteX3" fmla="*/ 250064 w 360000"/>
                <a:gd name="connsiteY3" fmla="*/ 2240163 h 2586018"/>
                <a:gd name="connsiteX4" fmla="*/ 360000 w 360000"/>
                <a:gd name="connsiteY4" fmla="*/ 2406018 h 2586018"/>
                <a:gd name="connsiteX5" fmla="*/ 180000 w 360000"/>
                <a:gd name="connsiteY5" fmla="*/ 2586018 h 2586018"/>
                <a:gd name="connsiteX6" fmla="*/ 0 w 360000"/>
                <a:gd name="connsiteY6" fmla="*/ 2406018 h 2586018"/>
                <a:gd name="connsiteX7" fmla="*/ 109936 w 360000"/>
                <a:gd name="connsiteY7" fmla="*/ 2240163 h 2586018"/>
                <a:gd name="connsiteX8" fmla="*/ 115247 w 360000"/>
                <a:gd name="connsiteY8" fmla="*/ 2239091 h 2586018"/>
                <a:gd name="connsiteX9" fmla="*/ 115247 w 360000"/>
                <a:gd name="connsiteY9" fmla="*/ 54000 h 2586018"/>
                <a:gd name="connsiteX10" fmla="*/ 169247 w 360000"/>
                <a:gd name="connsiteY10" fmla="*/ 0 h 258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000" h="2586018">
                  <a:moveTo>
                    <a:pt x="169247" y="0"/>
                  </a:moveTo>
                  <a:cubicBezTo>
                    <a:pt x="199070" y="0"/>
                    <a:pt x="223247" y="24177"/>
                    <a:pt x="223247" y="54000"/>
                  </a:cubicBezTo>
                  <a:lnTo>
                    <a:pt x="223247" y="2234749"/>
                  </a:lnTo>
                  <a:lnTo>
                    <a:pt x="250064" y="2240163"/>
                  </a:lnTo>
                  <a:cubicBezTo>
                    <a:pt x="314669" y="2267489"/>
                    <a:pt x="360000" y="2331460"/>
                    <a:pt x="360000" y="2406018"/>
                  </a:cubicBezTo>
                  <a:cubicBezTo>
                    <a:pt x="360000" y="2505429"/>
                    <a:pt x="279411" y="2586018"/>
                    <a:pt x="180000" y="2586018"/>
                  </a:cubicBezTo>
                  <a:cubicBezTo>
                    <a:pt x="80589" y="2586018"/>
                    <a:pt x="0" y="2505429"/>
                    <a:pt x="0" y="2406018"/>
                  </a:cubicBezTo>
                  <a:cubicBezTo>
                    <a:pt x="0" y="2331460"/>
                    <a:pt x="45331" y="2267489"/>
                    <a:pt x="109936" y="2240163"/>
                  </a:cubicBezTo>
                  <a:lnTo>
                    <a:pt x="115247" y="2239091"/>
                  </a:lnTo>
                  <a:lnTo>
                    <a:pt x="115247" y="54000"/>
                  </a:lnTo>
                  <a:cubicBezTo>
                    <a:pt x="115247" y="24177"/>
                    <a:pt x="139424" y="0"/>
                    <a:pt x="169247" y="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吹き出し: 四角形 89">
              <a:extLst>
                <a:ext uri="{FF2B5EF4-FFF2-40B4-BE49-F238E27FC236}">
                  <a16:creationId xmlns:a16="http://schemas.microsoft.com/office/drawing/2014/main" id="{6D00BFBA-634E-49DD-81D8-D9B90BA96A33}"/>
                </a:ext>
              </a:extLst>
            </p:cNvPr>
            <p:cNvSpPr/>
            <p:nvPr/>
          </p:nvSpPr>
          <p:spPr>
            <a:xfrm>
              <a:off x="10547543" y="3910823"/>
              <a:ext cx="1260000" cy="432000"/>
            </a:xfrm>
            <a:prstGeom prst="wedgeRectCallout">
              <a:avLst>
                <a:gd name="adj1" fmla="val -69692"/>
                <a:gd name="adj2" fmla="val -20028"/>
              </a:avLst>
            </a:prstGeom>
            <a:solidFill>
              <a:schemeClr val="accent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-18</a:t>
              </a:r>
              <a:r>
                <a:rPr kumimoji="1"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198D32A0-E0C2-4D72-92C6-1C9A18F995A5}"/>
              </a:ext>
            </a:extLst>
          </p:cNvPr>
          <p:cNvGrpSpPr/>
          <p:nvPr/>
        </p:nvGrpSpPr>
        <p:grpSpPr>
          <a:xfrm>
            <a:off x="513420" y="3382281"/>
            <a:ext cx="11160000" cy="3677207"/>
            <a:chOff x="513420" y="3382281"/>
            <a:chExt cx="11160000" cy="3677207"/>
          </a:xfrm>
        </p:grpSpPr>
        <p:sp>
          <p:nvSpPr>
            <p:cNvPr id="62" name="二等辺三角形 61">
              <a:extLst>
                <a:ext uri="{FF2B5EF4-FFF2-40B4-BE49-F238E27FC236}">
                  <a16:creationId xmlns:a16="http://schemas.microsoft.com/office/drawing/2014/main" id="{49DB08F7-3552-48B0-916C-6DB2A261DDC3}"/>
                </a:ext>
              </a:extLst>
            </p:cNvPr>
            <p:cNvSpPr/>
            <p:nvPr/>
          </p:nvSpPr>
          <p:spPr>
            <a:xfrm flipH="1">
              <a:off x="693420" y="3573016"/>
              <a:ext cx="10800000" cy="3420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AED49D8A-05A3-4609-8F79-F64B9E281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420" y="3382281"/>
              <a:ext cx="11160000" cy="3677207"/>
            </a:xfrm>
            <a:prstGeom prst="rect">
              <a:avLst/>
            </a:prstGeom>
          </p:spPr>
        </p:pic>
      </p:grpSp>
      <p:pic>
        <p:nvPicPr>
          <p:cNvPr id="91" name="Picture 2">
            <a:extLst>
              <a:ext uri="{FF2B5EF4-FFF2-40B4-BE49-F238E27FC236}">
                <a16:creationId xmlns:a16="http://schemas.microsoft.com/office/drawing/2014/main" id="{EF797349-D3BC-4842-A160-6A3A2D44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3621" y="2151795"/>
            <a:ext cx="308181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96379A47-65AE-49BB-A8CA-8F637323FAB1}"/>
              </a:ext>
            </a:extLst>
          </p:cNvPr>
          <p:cNvGrpSpPr/>
          <p:nvPr/>
        </p:nvGrpSpPr>
        <p:grpSpPr>
          <a:xfrm>
            <a:off x="9379335" y="2188747"/>
            <a:ext cx="2516101" cy="2890026"/>
            <a:chOff x="4280152" y="1371600"/>
            <a:chExt cx="2516101" cy="2890026"/>
          </a:xfrm>
        </p:grpSpPr>
        <p:sp>
          <p:nvSpPr>
            <p:cNvPr id="64" name="フリーフォーム: 図形 63">
              <a:extLst>
                <a:ext uri="{FF2B5EF4-FFF2-40B4-BE49-F238E27FC236}">
                  <a16:creationId xmlns:a16="http://schemas.microsoft.com/office/drawing/2014/main" id="{DCC63E52-D8FA-45B4-BF34-D1876C1A738E}"/>
                </a:ext>
              </a:extLst>
            </p:cNvPr>
            <p:cNvSpPr/>
            <p:nvPr/>
          </p:nvSpPr>
          <p:spPr>
            <a:xfrm>
              <a:off x="4954333" y="1371600"/>
              <a:ext cx="720000" cy="2890026"/>
            </a:xfrm>
            <a:custGeom>
              <a:avLst/>
              <a:gdLst>
                <a:gd name="connsiteX0" fmla="*/ 346571 w 720000"/>
                <a:gd name="connsiteY0" fmla="*/ 0 h 2890026"/>
                <a:gd name="connsiteX1" fmla="*/ 526571 w 720000"/>
                <a:gd name="connsiteY1" fmla="*/ 180000 h 2890026"/>
                <a:gd name="connsiteX2" fmla="*/ 526571 w 720000"/>
                <a:gd name="connsiteY2" fmla="*/ 2212669 h 2890026"/>
                <a:gd name="connsiteX3" fmla="*/ 561280 w 720000"/>
                <a:gd name="connsiteY3" fmla="*/ 2231508 h 2890026"/>
                <a:gd name="connsiteX4" fmla="*/ 720000 w 720000"/>
                <a:gd name="connsiteY4" fmla="*/ 2530026 h 2890026"/>
                <a:gd name="connsiteX5" fmla="*/ 360000 w 720000"/>
                <a:gd name="connsiteY5" fmla="*/ 2890026 h 2890026"/>
                <a:gd name="connsiteX6" fmla="*/ 0 w 720000"/>
                <a:gd name="connsiteY6" fmla="*/ 2530026 h 2890026"/>
                <a:gd name="connsiteX7" fmla="*/ 158720 w 720000"/>
                <a:gd name="connsiteY7" fmla="*/ 2231508 h 2890026"/>
                <a:gd name="connsiteX8" fmla="*/ 166571 w 720000"/>
                <a:gd name="connsiteY8" fmla="*/ 2227247 h 2890026"/>
                <a:gd name="connsiteX9" fmla="*/ 166571 w 720000"/>
                <a:gd name="connsiteY9" fmla="*/ 180000 h 2890026"/>
                <a:gd name="connsiteX10" fmla="*/ 346571 w 720000"/>
                <a:gd name="connsiteY10" fmla="*/ 0 h 289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0000" h="2890026">
                  <a:moveTo>
                    <a:pt x="346571" y="0"/>
                  </a:moveTo>
                  <a:cubicBezTo>
                    <a:pt x="445982" y="0"/>
                    <a:pt x="526571" y="80589"/>
                    <a:pt x="526571" y="180000"/>
                  </a:cubicBezTo>
                  <a:lnTo>
                    <a:pt x="526571" y="2212669"/>
                  </a:lnTo>
                  <a:lnTo>
                    <a:pt x="561280" y="2231508"/>
                  </a:lnTo>
                  <a:cubicBezTo>
                    <a:pt x="657040" y="2296203"/>
                    <a:pt x="720000" y="2405762"/>
                    <a:pt x="720000" y="2530026"/>
                  </a:cubicBezTo>
                  <a:cubicBezTo>
                    <a:pt x="720000" y="2728849"/>
                    <a:pt x="558823" y="2890026"/>
                    <a:pt x="360000" y="2890026"/>
                  </a:cubicBezTo>
                  <a:cubicBezTo>
                    <a:pt x="161177" y="2890026"/>
                    <a:pt x="0" y="2728849"/>
                    <a:pt x="0" y="2530026"/>
                  </a:cubicBezTo>
                  <a:cubicBezTo>
                    <a:pt x="0" y="2405762"/>
                    <a:pt x="62960" y="2296203"/>
                    <a:pt x="158720" y="2231508"/>
                  </a:cubicBezTo>
                  <a:lnTo>
                    <a:pt x="166571" y="2227247"/>
                  </a:lnTo>
                  <a:lnTo>
                    <a:pt x="166571" y="180000"/>
                  </a:lnTo>
                  <a:cubicBezTo>
                    <a:pt x="166571" y="80589"/>
                    <a:pt x="247160" y="0"/>
                    <a:pt x="34657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リーフォーム: 図形 64">
              <a:extLst>
                <a:ext uri="{FF2B5EF4-FFF2-40B4-BE49-F238E27FC236}">
                  <a16:creationId xmlns:a16="http://schemas.microsoft.com/office/drawing/2014/main" id="{2AE11B1D-D9E7-4900-B48E-CD15E1F3DB21}"/>
                </a:ext>
              </a:extLst>
            </p:cNvPr>
            <p:cNvSpPr/>
            <p:nvPr/>
          </p:nvSpPr>
          <p:spPr>
            <a:xfrm>
              <a:off x="5131803" y="1489400"/>
              <a:ext cx="360000" cy="2586018"/>
            </a:xfrm>
            <a:custGeom>
              <a:avLst/>
              <a:gdLst>
                <a:gd name="connsiteX0" fmla="*/ 169247 w 360000"/>
                <a:gd name="connsiteY0" fmla="*/ 0 h 2586018"/>
                <a:gd name="connsiteX1" fmla="*/ 223247 w 360000"/>
                <a:gd name="connsiteY1" fmla="*/ 54000 h 2586018"/>
                <a:gd name="connsiteX2" fmla="*/ 223247 w 360000"/>
                <a:gd name="connsiteY2" fmla="*/ 2234749 h 2586018"/>
                <a:gd name="connsiteX3" fmla="*/ 250064 w 360000"/>
                <a:gd name="connsiteY3" fmla="*/ 2240163 h 2586018"/>
                <a:gd name="connsiteX4" fmla="*/ 360000 w 360000"/>
                <a:gd name="connsiteY4" fmla="*/ 2406018 h 2586018"/>
                <a:gd name="connsiteX5" fmla="*/ 180000 w 360000"/>
                <a:gd name="connsiteY5" fmla="*/ 2586018 h 2586018"/>
                <a:gd name="connsiteX6" fmla="*/ 0 w 360000"/>
                <a:gd name="connsiteY6" fmla="*/ 2406018 h 2586018"/>
                <a:gd name="connsiteX7" fmla="*/ 109936 w 360000"/>
                <a:gd name="connsiteY7" fmla="*/ 2240163 h 2586018"/>
                <a:gd name="connsiteX8" fmla="*/ 115247 w 360000"/>
                <a:gd name="connsiteY8" fmla="*/ 2239091 h 2586018"/>
                <a:gd name="connsiteX9" fmla="*/ 115247 w 360000"/>
                <a:gd name="connsiteY9" fmla="*/ 54000 h 2586018"/>
                <a:gd name="connsiteX10" fmla="*/ 169247 w 360000"/>
                <a:gd name="connsiteY10" fmla="*/ 0 h 258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000" h="2586018">
                  <a:moveTo>
                    <a:pt x="169247" y="0"/>
                  </a:moveTo>
                  <a:cubicBezTo>
                    <a:pt x="199070" y="0"/>
                    <a:pt x="223247" y="24177"/>
                    <a:pt x="223247" y="54000"/>
                  </a:cubicBezTo>
                  <a:lnTo>
                    <a:pt x="223247" y="2234749"/>
                  </a:lnTo>
                  <a:lnTo>
                    <a:pt x="250064" y="2240163"/>
                  </a:lnTo>
                  <a:cubicBezTo>
                    <a:pt x="314669" y="2267489"/>
                    <a:pt x="360000" y="2331460"/>
                    <a:pt x="360000" y="2406018"/>
                  </a:cubicBezTo>
                  <a:cubicBezTo>
                    <a:pt x="360000" y="2505429"/>
                    <a:pt x="279411" y="2586018"/>
                    <a:pt x="180000" y="2586018"/>
                  </a:cubicBezTo>
                  <a:cubicBezTo>
                    <a:pt x="80589" y="2586018"/>
                    <a:pt x="0" y="2505429"/>
                    <a:pt x="0" y="2406018"/>
                  </a:cubicBezTo>
                  <a:cubicBezTo>
                    <a:pt x="0" y="2331460"/>
                    <a:pt x="45331" y="2267489"/>
                    <a:pt x="109936" y="2240163"/>
                  </a:cubicBezTo>
                  <a:lnTo>
                    <a:pt x="115247" y="2239091"/>
                  </a:lnTo>
                  <a:lnTo>
                    <a:pt x="115247" y="54000"/>
                  </a:lnTo>
                  <a:cubicBezTo>
                    <a:pt x="115247" y="24177"/>
                    <a:pt x="139424" y="0"/>
                    <a:pt x="16924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0B694075-7BEC-4F85-B2D8-ADFA8F35ACCE}"/>
                </a:ext>
              </a:extLst>
            </p:cNvPr>
            <p:cNvCxnSpPr/>
            <p:nvPr/>
          </p:nvCxnSpPr>
          <p:spPr>
            <a:xfrm>
              <a:off x="5118100" y="1906700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68AA0E05-31C7-4D08-84D3-1402F50BE7DC}"/>
                </a:ext>
              </a:extLst>
            </p:cNvPr>
            <p:cNvCxnSpPr/>
            <p:nvPr/>
          </p:nvCxnSpPr>
          <p:spPr>
            <a:xfrm>
              <a:off x="5118100" y="2624250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5030A11B-9322-4396-A0A2-6CC1BE8B4923}"/>
                </a:ext>
              </a:extLst>
            </p:cNvPr>
            <p:cNvCxnSpPr/>
            <p:nvPr/>
          </p:nvCxnSpPr>
          <p:spPr>
            <a:xfrm>
              <a:off x="5118100" y="3333750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2723AB49-AF51-461A-A73B-9C2610F54A21}"/>
                </a:ext>
              </a:extLst>
            </p:cNvPr>
            <p:cNvSpPr txBox="1"/>
            <p:nvPr/>
          </p:nvSpPr>
          <p:spPr>
            <a:xfrm>
              <a:off x="4613138" y="2432045"/>
              <a:ext cx="63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55A81E09-D20F-407C-9BC5-175DCCE05BDA}"/>
                </a:ext>
              </a:extLst>
            </p:cNvPr>
            <p:cNvSpPr txBox="1"/>
            <p:nvPr/>
          </p:nvSpPr>
          <p:spPr>
            <a:xfrm>
              <a:off x="4354962" y="3123423"/>
              <a:ext cx="9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-20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ED6888E0-82B8-4305-AEAE-63A44633FDAD}"/>
                </a:ext>
              </a:extLst>
            </p:cNvPr>
            <p:cNvSpPr txBox="1"/>
            <p:nvPr/>
          </p:nvSpPr>
          <p:spPr>
            <a:xfrm>
              <a:off x="4280152" y="1705849"/>
              <a:ext cx="9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+20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F854B16C-44D0-40E7-99DC-4982E1C2CCEE}"/>
                </a:ext>
              </a:extLst>
            </p:cNvPr>
            <p:cNvSpPr/>
            <p:nvPr/>
          </p:nvSpPr>
          <p:spPr>
            <a:xfrm>
              <a:off x="5243652" y="1489400"/>
              <a:ext cx="1080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フリーフォーム: 図形 72">
              <a:extLst>
                <a:ext uri="{FF2B5EF4-FFF2-40B4-BE49-F238E27FC236}">
                  <a16:creationId xmlns:a16="http://schemas.microsoft.com/office/drawing/2014/main" id="{F0ED6032-7DB3-4354-9DD1-64063A2235A0}"/>
                </a:ext>
              </a:extLst>
            </p:cNvPr>
            <p:cNvSpPr/>
            <p:nvPr/>
          </p:nvSpPr>
          <p:spPr>
            <a:xfrm>
              <a:off x="5131803" y="1489400"/>
              <a:ext cx="360000" cy="2586018"/>
            </a:xfrm>
            <a:custGeom>
              <a:avLst/>
              <a:gdLst>
                <a:gd name="connsiteX0" fmla="*/ 169247 w 360000"/>
                <a:gd name="connsiteY0" fmla="*/ 0 h 2586018"/>
                <a:gd name="connsiteX1" fmla="*/ 223247 w 360000"/>
                <a:gd name="connsiteY1" fmla="*/ 54000 h 2586018"/>
                <a:gd name="connsiteX2" fmla="*/ 223247 w 360000"/>
                <a:gd name="connsiteY2" fmla="*/ 2234749 h 2586018"/>
                <a:gd name="connsiteX3" fmla="*/ 250064 w 360000"/>
                <a:gd name="connsiteY3" fmla="*/ 2240163 h 2586018"/>
                <a:gd name="connsiteX4" fmla="*/ 360000 w 360000"/>
                <a:gd name="connsiteY4" fmla="*/ 2406018 h 2586018"/>
                <a:gd name="connsiteX5" fmla="*/ 180000 w 360000"/>
                <a:gd name="connsiteY5" fmla="*/ 2586018 h 2586018"/>
                <a:gd name="connsiteX6" fmla="*/ 0 w 360000"/>
                <a:gd name="connsiteY6" fmla="*/ 2406018 h 2586018"/>
                <a:gd name="connsiteX7" fmla="*/ 109936 w 360000"/>
                <a:gd name="connsiteY7" fmla="*/ 2240163 h 2586018"/>
                <a:gd name="connsiteX8" fmla="*/ 115247 w 360000"/>
                <a:gd name="connsiteY8" fmla="*/ 2239091 h 2586018"/>
                <a:gd name="connsiteX9" fmla="*/ 115247 w 360000"/>
                <a:gd name="connsiteY9" fmla="*/ 54000 h 2586018"/>
                <a:gd name="connsiteX10" fmla="*/ 169247 w 360000"/>
                <a:gd name="connsiteY10" fmla="*/ 0 h 258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000" h="2586018">
                  <a:moveTo>
                    <a:pt x="169247" y="0"/>
                  </a:moveTo>
                  <a:cubicBezTo>
                    <a:pt x="199070" y="0"/>
                    <a:pt x="223247" y="24177"/>
                    <a:pt x="223247" y="54000"/>
                  </a:cubicBezTo>
                  <a:lnTo>
                    <a:pt x="223247" y="2234749"/>
                  </a:lnTo>
                  <a:lnTo>
                    <a:pt x="250064" y="2240163"/>
                  </a:lnTo>
                  <a:cubicBezTo>
                    <a:pt x="314669" y="2267489"/>
                    <a:pt x="360000" y="2331460"/>
                    <a:pt x="360000" y="2406018"/>
                  </a:cubicBezTo>
                  <a:cubicBezTo>
                    <a:pt x="360000" y="2505429"/>
                    <a:pt x="279411" y="2586018"/>
                    <a:pt x="180000" y="2586018"/>
                  </a:cubicBezTo>
                  <a:cubicBezTo>
                    <a:pt x="80589" y="2586018"/>
                    <a:pt x="0" y="2505429"/>
                    <a:pt x="0" y="2406018"/>
                  </a:cubicBezTo>
                  <a:cubicBezTo>
                    <a:pt x="0" y="2331460"/>
                    <a:pt x="45331" y="2267489"/>
                    <a:pt x="109936" y="2240163"/>
                  </a:cubicBezTo>
                  <a:lnTo>
                    <a:pt x="115247" y="2239091"/>
                  </a:lnTo>
                  <a:lnTo>
                    <a:pt x="115247" y="54000"/>
                  </a:lnTo>
                  <a:cubicBezTo>
                    <a:pt x="115247" y="24177"/>
                    <a:pt x="139424" y="0"/>
                    <a:pt x="169247" y="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吹き出し: 四角形 73">
              <a:extLst>
                <a:ext uri="{FF2B5EF4-FFF2-40B4-BE49-F238E27FC236}">
                  <a16:creationId xmlns:a16="http://schemas.microsoft.com/office/drawing/2014/main" id="{A7EFB23B-10D4-4F9B-B0E9-147BC3CB7F7E}"/>
                </a:ext>
              </a:extLst>
            </p:cNvPr>
            <p:cNvSpPr/>
            <p:nvPr/>
          </p:nvSpPr>
          <p:spPr>
            <a:xfrm>
              <a:off x="5536253" y="1932100"/>
              <a:ext cx="1260000" cy="432000"/>
            </a:xfrm>
            <a:prstGeom prst="wedgeRectCallout">
              <a:avLst>
                <a:gd name="adj1" fmla="val -69692"/>
                <a:gd name="adj2" fmla="val -20028"/>
              </a:avLst>
            </a:prstGeom>
            <a:solidFill>
              <a:schemeClr val="accent6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+15</a:t>
              </a:r>
              <a:r>
                <a:rPr kumimoji="1"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</p:grpSp>
      <p:pic>
        <p:nvPicPr>
          <p:cNvPr id="75" name="Picture 6">
            <a:extLst>
              <a:ext uri="{FF2B5EF4-FFF2-40B4-BE49-F238E27FC236}">
                <a16:creationId xmlns:a16="http://schemas.microsoft.com/office/drawing/2014/main" id="{E89E2C6D-8675-4415-BA60-B694AB8E5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913" y="2232248"/>
            <a:ext cx="313753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D6D583A-4E6E-4C0B-B8A3-F3C14C39261D}"/>
              </a:ext>
            </a:extLst>
          </p:cNvPr>
          <p:cNvSpPr/>
          <p:nvPr/>
        </p:nvSpPr>
        <p:spPr>
          <a:xfrm>
            <a:off x="4545041" y="346591"/>
            <a:ext cx="3056414" cy="1354217"/>
          </a:xfrm>
          <a:prstGeom prst="rect">
            <a:avLst/>
          </a:prstGeom>
          <a:solidFill>
            <a:srgbClr val="FF7C80">
              <a:alpha val="50196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latin typeface="+mn-ea"/>
              </a:rPr>
              <a:t> </a:t>
            </a:r>
            <a:r>
              <a:rPr lang="ja-JP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おんしつこうか</a:t>
            </a:r>
            <a:endParaRPr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温室効果</a:t>
            </a:r>
          </a:p>
        </p:txBody>
      </p:sp>
      <p:sp>
        <p:nvSpPr>
          <p:cNvPr id="18" name="日付プレースホルダー 17">
            <a:extLst>
              <a:ext uri="{FF2B5EF4-FFF2-40B4-BE49-F238E27FC236}">
                <a16:creationId xmlns:a16="http://schemas.microsoft.com/office/drawing/2014/main" id="{4CC32013-5CCD-4C46-9DF8-FA909039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E38D38C3-382A-40A4-B089-F2EE1DB5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A99C7C2C-E14C-4F15-A530-365257D5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52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4"/>
    </mc:Choice>
    <mc:Fallback xmlns="">
      <p:transition spd="slow" advTm="3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2" grpId="1" animBg="1"/>
      <p:bldP spid="51" grpId="1" animBg="1"/>
      <p:bldP spid="51" grpId="2" animBg="1"/>
      <p:bldP spid="52" grpId="1" animBg="1"/>
      <p:bldP spid="52" grpId="2" animBg="1"/>
      <p:bldP spid="42" grpId="0" animBg="1"/>
      <p:bldP spid="42" grpId="1" animBg="1"/>
    </p:bldLst>
  </p:timing>
  <p:extLst>
    <p:ext uri="{E180D4A7-C9FB-4DFB-919C-405C955672EB}">
      <p14:showEvtLst xmlns:p14="http://schemas.microsoft.com/office/powerpoint/2010/main">
        <p14:playEvt time="94" objId="9"/>
        <p14:playEvt time="10116" objId="10"/>
        <p14:stopEvt time="10338" objId="9"/>
        <p14:playEvt time="17368" objId="5"/>
        <p14:stopEvt time="17478" objId="10"/>
        <p14:playEvt time="24277" objId="15"/>
        <p14:stopEvt time="24414" objId="5"/>
        <p14:stopEvt time="33674" objId="1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自然, 夜空 が含まれている画像&#10;&#10;自動的に生成された説明">
            <a:extLst>
              <a:ext uri="{FF2B5EF4-FFF2-40B4-BE49-F238E27FC236}">
                <a16:creationId xmlns:a16="http://schemas.microsoft.com/office/drawing/2014/main" id="{DAD40B8E-A62A-4381-941A-5192CA7D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弦 5">
            <a:extLst>
              <a:ext uri="{FF2B5EF4-FFF2-40B4-BE49-F238E27FC236}">
                <a16:creationId xmlns:a16="http://schemas.microsoft.com/office/drawing/2014/main" id="{58CB4A5C-84D5-49DC-B8D0-F943B491C77A}"/>
              </a:ext>
            </a:extLst>
          </p:cNvPr>
          <p:cNvSpPr/>
          <p:nvPr/>
        </p:nvSpPr>
        <p:spPr>
          <a:xfrm rot="5400000">
            <a:off x="-24000" y="3429000"/>
            <a:ext cx="12240000" cy="12240000"/>
          </a:xfrm>
          <a:prstGeom prst="chord">
            <a:avLst>
              <a:gd name="adj1" fmla="val 6965884"/>
              <a:gd name="adj2" fmla="val 146446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BCE1301-9E4D-4BA3-868E-2B07EED11003}"/>
              </a:ext>
            </a:extLst>
          </p:cNvPr>
          <p:cNvSpPr/>
          <p:nvPr/>
        </p:nvSpPr>
        <p:spPr>
          <a:xfrm>
            <a:off x="1055440" y="720130"/>
            <a:ext cx="1079500" cy="10800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5000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270000">
              <a:schemeClr val="accent2">
                <a:satMod val="175000"/>
                <a:alpha val="6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DD34F4F8-D3FC-4CAE-887F-7364A41EAC8E}"/>
              </a:ext>
            </a:extLst>
          </p:cNvPr>
          <p:cNvGrpSpPr/>
          <p:nvPr/>
        </p:nvGrpSpPr>
        <p:grpSpPr>
          <a:xfrm>
            <a:off x="-1464000" y="2636912"/>
            <a:ext cx="15120000" cy="15120000"/>
            <a:chOff x="-1311600" y="2768204"/>
            <a:chExt cx="15120000" cy="15120000"/>
          </a:xfrm>
        </p:grpSpPr>
        <p:sp>
          <p:nvSpPr>
            <p:cNvPr id="52" name="弦 51">
              <a:extLst>
                <a:ext uri="{FF2B5EF4-FFF2-40B4-BE49-F238E27FC236}">
                  <a16:creationId xmlns:a16="http://schemas.microsoft.com/office/drawing/2014/main" id="{2395462E-4BE4-446D-8815-F698291FE89F}"/>
                </a:ext>
              </a:extLst>
            </p:cNvPr>
            <p:cNvSpPr/>
            <p:nvPr/>
          </p:nvSpPr>
          <p:spPr>
            <a:xfrm rot="5400000">
              <a:off x="-1311600" y="2768204"/>
              <a:ext cx="15120000" cy="1512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FFCC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弦 60">
              <a:extLst>
                <a:ext uri="{FF2B5EF4-FFF2-40B4-BE49-F238E27FC236}">
                  <a16:creationId xmlns:a16="http://schemas.microsoft.com/office/drawing/2014/main" id="{C4B9E74D-8B19-46E2-82B0-04E51125DEA1}"/>
                </a:ext>
              </a:extLst>
            </p:cNvPr>
            <p:cNvSpPr/>
            <p:nvPr/>
          </p:nvSpPr>
          <p:spPr>
            <a:xfrm rot="5400000">
              <a:off x="-582624" y="3169257"/>
              <a:ext cx="13680000" cy="1368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FFCC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弦 61">
              <a:extLst>
                <a:ext uri="{FF2B5EF4-FFF2-40B4-BE49-F238E27FC236}">
                  <a16:creationId xmlns:a16="http://schemas.microsoft.com/office/drawing/2014/main" id="{3C2DF4CF-B5F3-485F-9438-9EAEDE9E48E4}"/>
                </a:ext>
              </a:extLst>
            </p:cNvPr>
            <p:cNvSpPr/>
            <p:nvPr/>
          </p:nvSpPr>
          <p:spPr>
            <a:xfrm rot="5400000">
              <a:off x="-231600" y="3377809"/>
              <a:ext cx="12960000" cy="1296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FFCC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44F0453-78A3-416B-A619-38E50D87A627}"/>
              </a:ext>
            </a:extLst>
          </p:cNvPr>
          <p:cNvGrpSpPr/>
          <p:nvPr/>
        </p:nvGrpSpPr>
        <p:grpSpPr>
          <a:xfrm>
            <a:off x="-1427149" y="2636912"/>
            <a:ext cx="15120000" cy="15120000"/>
            <a:chOff x="-1287686" y="5876673"/>
            <a:chExt cx="15120000" cy="15120000"/>
          </a:xfrm>
        </p:grpSpPr>
        <p:sp>
          <p:nvSpPr>
            <p:cNvPr id="49" name="弦 48">
              <a:extLst>
                <a:ext uri="{FF2B5EF4-FFF2-40B4-BE49-F238E27FC236}">
                  <a16:creationId xmlns:a16="http://schemas.microsoft.com/office/drawing/2014/main" id="{E118A32E-1E3B-407D-9470-720D26156162}"/>
                </a:ext>
              </a:extLst>
            </p:cNvPr>
            <p:cNvSpPr/>
            <p:nvPr/>
          </p:nvSpPr>
          <p:spPr>
            <a:xfrm rot="5400000">
              <a:off x="-1287686" y="5876673"/>
              <a:ext cx="15120000" cy="1512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FF7C8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弦 53">
              <a:extLst>
                <a:ext uri="{FF2B5EF4-FFF2-40B4-BE49-F238E27FC236}">
                  <a16:creationId xmlns:a16="http://schemas.microsoft.com/office/drawing/2014/main" id="{C3CADD7A-B7EB-4C15-A3A1-5F3EFB6AFCE3}"/>
                </a:ext>
              </a:extLst>
            </p:cNvPr>
            <p:cNvSpPr/>
            <p:nvPr/>
          </p:nvSpPr>
          <p:spPr>
            <a:xfrm rot="5400000">
              <a:off x="-558710" y="6277726"/>
              <a:ext cx="13680000" cy="1368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FF7C8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弦 54">
              <a:extLst>
                <a:ext uri="{FF2B5EF4-FFF2-40B4-BE49-F238E27FC236}">
                  <a16:creationId xmlns:a16="http://schemas.microsoft.com/office/drawing/2014/main" id="{76EC8976-A394-4655-BCED-CC1D4661F604}"/>
                </a:ext>
              </a:extLst>
            </p:cNvPr>
            <p:cNvSpPr/>
            <p:nvPr/>
          </p:nvSpPr>
          <p:spPr>
            <a:xfrm rot="5400000">
              <a:off x="-207686" y="6486278"/>
              <a:ext cx="12960000" cy="12960000"/>
            </a:xfrm>
            <a:prstGeom prst="chord">
              <a:avLst>
                <a:gd name="adj1" fmla="val 6965884"/>
                <a:gd name="adj2" fmla="val 14644675"/>
              </a:avLst>
            </a:prstGeom>
            <a:solidFill>
              <a:srgbClr val="FF7C8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矢印: 下 12">
            <a:extLst>
              <a:ext uri="{FF2B5EF4-FFF2-40B4-BE49-F238E27FC236}">
                <a16:creationId xmlns:a16="http://schemas.microsoft.com/office/drawing/2014/main" id="{872F8E51-6CB5-4C00-AC2E-4782D6BD2FA0}"/>
              </a:ext>
            </a:extLst>
          </p:cNvPr>
          <p:cNvSpPr/>
          <p:nvPr/>
        </p:nvSpPr>
        <p:spPr>
          <a:xfrm rot="18000000">
            <a:off x="3397488" y="1342161"/>
            <a:ext cx="1080000" cy="2520000"/>
          </a:xfrm>
          <a:prstGeom prst="downArrow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36AB234F-AF2E-47A3-A0D0-D191A1B66DEB}"/>
              </a:ext>
            </a:extLst>
          </p:cNvPr>
          <p:cNvGrpSpPr/>
          <p:nvPr/>
        </p:nvGrpSpPr>
        <p:grpSpPr>
          <a:xfrm>
            <a:off x="513420" y="3382281"/>
            <a:ext cx="11160000" cy="3677207"/>
            <a:chOff x="513420" y="3382281"/>
            <a:chExt cx="11160000" cy="3677207"/>
          </a:xfrm>
        </p:grpSpPr>
        <p:sp>
          <p:nvSpPr>
            <p:cNvPr id="45" name="二等辺三角形 44">
              <a:extLst>
                <a:ext uri="{FF2B5EF4-FFF2-40B4-BE49-F238E27FC236}">
                  <a16:creationId xmlns:a16="http://schemas.microsoft.com/office/drawing/2014/main" id="{A414D35C-E4E9-451F-AAFF-9E25DF30BC96}"/>
                </a:ext>
              </a:extLst>
            </p:cNvPr>
            <p:cNvSpPr/>
            <p:nvPr/>
          </p:nvSpPr>
          <p:spPr>
            <a:xfrm flipH="1">
              <a:off x="693420" y="3573016"/>
              <a:ext cx="10800000" cy="3420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61BB0F6A-2255-45EF-AA76-3ADB69060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420" y="3382281"/>
              <a:ext cx="11160000" cy="3677207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34703CC-0470-42FE-A0DC-BA1BF2CE7D2F}"/>
              </a:ext>
            </a:extLst>
          </p:cNvPr>
          <p:cNvGrpSpPr/>
          <p:nvPr/>
        </p:nvGrpSpPr>
        <p:grpSpPr>
          <a:xfrm>
            <a:off x="9269118" y="2187187"/>
            <a:ext cx="1394181" cy="2890026"/>
            <a:chOff x="9269118" y="2187187"/>
            <a:chExt cx="1394181" cy="2890026"/>
          </a:xfrm>
        </p:grpSpPr>
        <p:sp>
          <p:nvSpPr>
            <p:cNvPr id="64" name="フリーフォーム: 図形 63">
              <a:extLst>
                <a:ext uri="{FF2B5EF4-FFF2-40B4-BE49-F238E27FC236}">
                  <a16:creationId xmlns:a16="http://schemas.microsoft.com/office/drawing/2014/main" id="{DCC63E52-D8FA-45B4-BF34-D1876C1A738E}"/>
                </a:ext>
              </a:extLst>
            </p:cNvPr>
            <p:cNvSpPr/>
            <p:nvPr/>
          </p:nvSpPr>
          <p:spPr>
            <a:xfrm>
              <a:off x="9943299" y="2187187"/>
              <a:ext cx="720000" cy="2890026"/>
            </a:xfrm>
            <a:custGeom>
              <a:avLst/>
              <a:gdLst>
                <a:gd name="connsiteX0" fmla="*/ 346571 w 720000"/>
                <a:gd name="connsiteY0" fmla="*/ 0 h 2890026"/>
                <a:gd name="connsiteX1" fmla="*/ 526571 w 720000"/>
                <a:gd name="connsiteY1" fmla="*/ 180000 h 2890026"/>
                <a:gd name="connsiteX2" fmla="*/ 526571 w 720000"/>
                <a:gd name="connsiteY2" fmla="*/ 2212669 h 2890026"/>
                <a:gd name="connsiteX3" fmla="*/ 561280 w 720000"/>
                <a:gd name="connsiteY3" fmla="*/ 2231508 h 2890026"/>
                <a:gd name="connsiteX4" fmla="*/ 720000 w 720000"/>
                <a:gd name="connsiteY4" fmla="*/ 2530026 h 2890026"/>
                <a:gd name="connsiteX5" fmla="*/ 360000 w 720000"/>
                <a:gd name="connsiteY5" fmla="*/ 2890026 h 2890026"/>
                <a:gd name="connsiteX6" fmla="*/ 0 w 720000"/>
                <a:gd name="connsiteY6" fmla="*/ 2530026 h 2890026"/>
                <a:gd name="connsiteX7" fmla="*/ 158720 w 720000"/>
                <a:gd name="connsiteY7" fmla="*/ 2231508 h 2890026"/>
                <a:gd name="connsiteX8" fmla="*/ 166571 w 720000"/>
                <a:gd name="connsiteY8" fmla="*/ 2227247 h 2890026"/>
                <a:gd name="connsiteX9" fmla="*/ 166571 w 720000"/>
                <a:gd name="connsiteY9" fmla="*/ 180000 h 2890026"/>
                <a:gd name="connsiteX10" fmla="*/ 346571 w 720000"/>
                <a:gd name="connsiteY10" fmla="*/ 0 h 289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0000" h="2890026">
                  <a:moveTo>
                    <a:pt x="346571" y="0"/>
                  </a:moveTo>
                  <a:cubicBezTo>
                    <a:pt x="445982" y="0"/>
                    <a:pt x="526571" y="80589"/>
                    <a:pt x="526571" y="180000"/>
                  </a:cubicBezTo>
                  <a:lnTo>
                    <a:pt x="526571" y="2212669"/>
                  </a:lnTo>
                  <a:lnTo>
                    <a:pt x="561280" y="2231508"/>
                  </a:lnTo>
                  <a:cubicBezTo>
                    <a:pt x="657040" y="2296203"/>
                    <a:pt x="720000" y="2405762"/>
                    <a:pt x="720000" y="2530026"/>
                  </a:cubicBezTo>
                  <a:cubicBezTo>
                    <a:pt x="720000" y="2728849"/>
                    <a:pt x="558823" y="2890026"/>
                    <a:pt x="360000" y="2890026"/>
                  </a:cubicBezTo>
                  <a:cubicBezTo>
                    <a:pt x="161177" y="2890026"/>
                    <a:pt x="0" y="2728849"/>
                    <a:pt x="0" y="2530026"/>
                  </a:cubicBezTo>
                  <a:cubicBezTo>
                    <a:pt x="0" y="2405762"/>
                    <a:pt x="62960" y="2296203"/>
                    <a:pt x="158720" y="2231508"/>
                  </a:cubicBezTo>
                  <a:lnTo>
                    <a:pt x="166571" y="2227247"/>
                  </a:lnTo>
                  <a:lnTo>
                    <a:pt x="166571" y="180000"/>
                  </a:lnTo>
                  <a:cubicBezTo>
                    <a:pt x="166571" y="80589"/>
                    <a:pt x="247160" y="0"/>
                    <a:pt x="34657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リーフォーム: 図形 64">
              <a:extLst>
                <a:ext uri="{FF2B5EF4-FFF2-40B4-BE49-F238E27FC236}">
                  <a16:creationId xmlns:a16="http://schemas.microsoft.com/office/drawing/2014/main" id="{2AE11B1D-D9E7-4900-B48E-CD15E1F3DB21}"/>
                </a:ext>
              </a:extLst>
            </p:cNvPr>
            <p:cNvSpPr/>
            <p:nvPr/>
          </p:nvSpPr>
          <p:spPr>
            <a:xfrm>
              <a:off x="10120769" y="2304987"/>
              <a:ext cx="360000" cy="2586018"/>
            </a:xfrm>
            <a:custGeom>
              <a:avLst/>
              <a:gdLst>
                <a:gd name="connsiteX0" fmla="*/ 169247 w 360000"/>
                <a:gd name="connsiteY0" fmla="*/ 0 h 2586018"/>
                <a:gd name="connsiteX1" fmla="*/ 223247 w 360000"/>
                <a:gd name="connsiteY1" fmla="*/ 54000 h 2586018"/>
                <a:gd name="connsiteX2" fmla="*/ 223247 w 360000"/>
                <a:gd name="connsiteY2" fmla="*/ 2234749 h 2586018"/>
                <a:gd name="connsiteX3" fmla="*/ 250064 w 360000"/>
                <a:gd name="connsiteY3" fmla="*/ 2240163 h 2586018"/>
                <a:gd name="connsiteX4" fmla="*/ 360000 w 360000"/>
                <a:gd name="connsiteY4" fmla="*/ 2406018 h 2586018"/>
                <a:gd name="connsiteX5" fmla="*/ 180000 w 360000"/>
                <a:gd name="connsiteY5" fmla="*/ 2586018 h 2586018"/>
                <a:gd name="connsiteX6" fmla="*/ 0 w 360000"/>
                <a:gd name="connsiteY6" fmla="*/ 2406018 h 2586018"/>
                <a:gd name="connsiteX7" fmla="*/ 109936 w 360000"/>
                <a:gd name="connsiteY7" fmla="*/ 2240163 h 2586018"/>
                <a:gd name="connsiteX8" fmla="*/ 115247 w 360000"/>
                <a:gd name="connsiteY8" fmla="*/ 2239091 h 2586018"/>
                <a:gd name="connsiteX9" fmla="*/ 115247 w 360000"/>
                <a:gd name="connsiteY9" fmla="*/ 54000 h 2586018"/>
                <a:gd name="connsiteX10" fmla="*/ 169247 w 360000"/>
                <a:gd name="connsiteY10" fmla="*/ 0 h 258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000" h="2586018">
                  <a:moveTo>
                    <a:pt x="169247" y="0"/>
                  </a:moveTo>
                  <a:cubicBezTo>
                    <a:pt x="199070" y="0"/>
                    <a:pt x="223247" y="24177"/>
                    <a:pt x="223247" y="54000"/>
                  </a:cubicBezTo>
                  <a:lnTo>
                    <a:pt x="223247" y="2234749"/>
                  </a:lnTo>
                  <a:lnTo>
                    <a:pt x="250064" y="2240163"/>
                  </a:lnTo>
                  <a:cubicBezTo>
                    <a:pt x="314669" y="2267489"/>
                    <a:pt x="360000" y="2331460"/>
                    <a:pt x="360000" y="2406018"/>
                  </a:cubicBezTo>
                  <a:cubicBezTo>
                    <a:pt x="360000" y="2505429"/>
                    <a:pt x="279411" y="2586018"/>
                    <a:pt x="180000" y="2586018"/>
                  </a:cubicBezTo>
                  <a:cubicBezTo>
                    <a:pt x="80589" y="2586018"/>
                    <a:pt x="0" y="2505429"/>
                    <a:pt x="0" y="2406018"/>
                  </a:cubicBezTo>
                  <a:cubicBezTo>
                    <a:pt x="0" y="2331460"/>
                    <a:pt x="45331" y="2267489"/>
                    <a:pt x="109936" y="2240163"/>
                  </a:cubicBezTo>
                  <a:lnTo>
                    <a:pt x="115247" y="2239091"/>
                  </a:lnTo>
                  <a:lnTo>
                    <a:pt x="115247" y="54000"/>
                  </a:lnTo>
                  <a:cubicBezTo>
                    <a:pt x="115247" y="24177"/>
                    <a:pt x="139424" y="0"/>
                    <a:pt x="16924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0B694075-7BEC-4F85-B2D8-ADFA8F35ACCE}"/>
                </a:ext>
              </a:extLst>
            </p:cNvPr>
            <p:cNvCxnSpPr/>
            <p:nvPr/>
          </p:nvCxnSpPr>
          <p:spPr>
            <a:xfrm>
              <a:off x="10107066" y="2722287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68AA0E05-31C7-4D08-84D3-1402F50BE7DC}"/>
                </a:ext>
              </a:extLst>
            </p:cNvPr>
            <p:cNvCxnSpPr/>
            <p:nvPr/>
          </p:nvCxnSpPr>
          <p:spPr>
            <a:xfrm>
              <a:off x="10107066" y="3439837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5030A11B-9322-4396-A0A2-6CC1BE8B4923}"/>
                </a:ext>
              </a:extLst>
            </p:cNvPr>
            <p:cNvCxnSpPr/>
            <p:nvPr/>
          </p:nvCxnSpPr>
          <p:spPr>
            <a:xfrm>
              <a:off x="10107066" y="4149337"/>
              <a:ext cx="36000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2723AB49-AF51-461A-A73B-9C2610F54A21}"/>
                </a:ext>
              </a:extLst>
            </p:cNvPr>
            <p:cNvSpPr txBox="1"/>
            <p:nvPr/>
          </p:nvSpPr>
          <p:spPr>
            <a:xfrm>
              <a:off x="9602104" y="3247632"/>
              <a:ext cx="63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55A81E09-D20F-407C-9BC5-175DCCE05BDA}"/>
                </a:ext>
              </a:extLst>
            </p:cNvPr>
            <p:cNvSpPr txBox="1"/>
            <p:nvPr/>
          </p:nvSpPr>
          <p:spPr>
            <a:xfrm>
              <a:off x="9343928" y="3939010"/>
              <a:ext cx="9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-20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ED6888E0-82B8-4305-AEAE-63A44633FDAD}"/>
                </a:ext>
              </a:extLst>
            </p:cNvPr>
            <p:cNvSpPr txBox="1"/>
            <p:nvPr/>
          </p:nvSpPr>
          <p:spPr>
            <a:xfrm>
              <a:off x="9269118" y="2521436"/>
              <a:ext cx="9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+20</a:t>
              </a:r>
              <a:r>
                <a:rPr kumimoji="1" lang="ja-JP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℃</a:t>
              </a:r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F854B16C-44D0-40E7-99DC-4982E1C2CCEE}"/>
                </a:ext>
              </a:extLst>
            </p:cNvPr>
            <p:cNvSpPr/>
            <p:nvPr/>
          </p:nvSpPr>
          <p:spPr>
            <a:xfrm>
              <a:off x="10232618" y="2304987"/>
              <a:ext cx="108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フリーフォーム: 図形 72">
              <a:extLst>
                <a:ext uri="{FF2B5EF4-FFF2-40B4-BE49-F238E27FC236}">
                  <a16:creationId xmlns:a16="http://schemas.microsoft.com/office/drawing/2014/main" id="{F0ED6032-7DB3-4354-9DD1-64063A2235A0}"/>
                </a:ext>
              </a:extLst>
            </p:cNvPr>
            <p:cNvSpPr/>
            <p:nvPr/>
          </p:nvSpPr>
          <p:spPr>
            <a:xfrm>
              <a:off x="10120769" y="2304987"/>
              <a:ext cx="360000" cy="2586018"/>
            </a:xfrm>
            <a:custGeom>
              <a:avLst/>
              <a:gdLst>
                <a:gd name="connsiteX0" fmla="*/ 169247 w 360000"/>
                <a:gd name="connsiteY0" fmla="*/ 0 h 2586018"/>
                <a:gd name="connsiteX1" fmla="*/ 223247 w 360000"/>
                <a:gd name="connsiteY1" fmla="*/ 54000 h 2586018"/>
                <a:gd name="connsiteX2" fmla="*/ 223247 w 360000"/>
                <a:gd name="connsiteY2" fmla="*/ 2234749 h 2586018"/>
                <a:gd name="connsiteX3" fmla="*/ 250064 w 360000"/>
                <a:gd name="connsiteY3" fmla="*/ 2240163 h 2586018"/>
                <a:gd name="connsiteX4" fmla="*/ 360000 w 360000"/>
                <a:gd name="connsiteY4" fmla="*/ 2406018 h 2586018"/>
                <a:gd name="connsiteX5" fmla="*/ 180000 w 360000"/>
                <a:gd name="connsiteY5" fmla="*/ 2586018 h 2586018"/>
                <a:gd name="connsiteX6" fmla="*/ 0 w 360000"/>
                <a:gd name="connsiteY6" fmla="*/ 2406018 h 2586018"/>
                <a:gd name="connsiteX7" fmla="*/ 109936 w 360000"/>
                <a:gd name="connsiteY7" fmla="*/ 2240163 h 2586018"/>
                <a:gd name="connsiteX8" fmla="*/ 115247 w 360000"/>
                <a:gd name="connsiteY8" fmla="*/ 2239091 h 2586018"/>
                <a:gd name="connsiteX9" fmla="*/ 115247 w 360000"/>
                <a:gd name="connsiteY9" fmla="*/ 54000 h 2586018"/>
                <a:gd name="connsiteX10" fmla="*/ 169247 w 360000"/>
                <a:gd name="connsiteY10" fmla="*/ 0 h 258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000" h="2586018">
                  <a:moveTo>
                    <a:pt x="169247" y="0"/>
                  </a:moveTo>
                  <a:cubicBezTo>
                    <a:pt x="199070" y="0"/>
                    <a:pt x="223247" y="24177"/>
                    <a:pt x="223247" y="54000"/>
                  </a:cubicBezTo>
                  <a:lnTo>
                    <a:pt x="223247" y="2234749"/>
                  </a:lnTo>
                  <a:lnTo>
                    <a:pt x="250064" y="2240163"/>
                  </a:lnTo>
                  <a:cubicBezTo>
                    <a:pt x="314669" y="2267489"/>
                    <a:pt x="360000" y="2331460"/>
                    <a:pt x="360000" y="2406018"/>
                  </a:cubicBezTo>
                  <a:cubicBezTo>
                    <a:pt x="360000" y="2505429"/>
                    <a:pt x="279411" y="2586018"/>
                    <a:pt x="180000" y="2586018"/>
                  </a:cubicBezTo>
                  <a:cubicBezTo>
                    <a:pt x="80589" y="2586018"/>
                    <a:pt x="0" y="2505429"/>
                    <a:pt x="0" y="2406018"/>
                  </a:cubicBezTo>
                  <a:cubicBezTo>
                    <a:pt x="0" y="2331460"/>
                    <a:pt x="45331" y="2267489"/>
                    <a:pt x="109936" y="2240163"/>
                  </a:cubicBezTo>
                  <a:lnTo>
                    <a:pt x="115247" y="2239091"/>
                  </a:lnTo>
                  <a:lnTo>
                    <a:pt x="115247" y="54000"/>
                  </a:lnTo>
                  <a:cubicBezTo>
                    <a:pt x="115247" y="24177"/>
                    <a:pt x="139424" y="0"/>
                    <a:pt x="169247" y="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3" name="図 52">
            <a:extLst>
              <a:ext uri="{FF2B5EF4-FFF2-40B4-BE49-F238E27FC236}">
                <a16:creationId xmlns:a16="http://schemas.microsoft.com/office/drawing/2014/main" id="{9F941A0A-BA30-4FFF-83FE-DE068521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060848"/>
            <a:ext cx="3304699" cy="3429000"/>
          </a:xfrm>
          <a:custGeom>
            <a:avLst/>
            <a:gdLst>
              <a:gd name="connsiteX0" fmla="*/ 0 w 3304699"/>
              <a:gd name="connsiteY0" fmla="*/ 0 h 3429000"/>
              <a:gd name="connsiteX1" fmla="*/ 490877 w 3304699"/>
              <a:gd name="connsiteY1" fmla="*/ 0 h 3429000"/>
              <a:gd name="connsiteX2" fmla="*/ 427738 w 3304699"/>
              <a:gd name="connsiteY2" fmla="*/ 20085 h 3429000"/>
              <a:gd name="connsiteX3" fmla="*/ 32084 w 3304699"/>
              <a:gd name="connsiteY3" fmla="*/ 631769 h 3429000"/>
              <a:gd name="connsiteX4" fmla="*/ 679895 w 3304699"/>
              <a:gd name="connsiteY4" fmla="*/ 1295622 h 3429000"/>
              <a:gd name="connsiteX5" fmla="*/ 1327706 w 3304699"/>
              <a:gd name="connsiteY5" fmla="*/ 631769 h 3429000"/>
              <a:gd name="connsiteX6" fmla="*/ 932052 w 3304699"/>
              <a:gd name="connsiteY6" fmla="*/ 20085 h 3429000"/>
              <a:gd name="connsiteX7" fmla="*/ 868913 w 3304699"/>
              <a:gd name="connsiteY7" fmla="*/ 0 h 3429000"/>
              <a:gd name="connsiteX8" fmla="*/ 3304699 w 3304699"/>
              <a:gd name="connsiteY8" fmla="*/ 0 h 3429000"/>
              <a:gd name="connsiteX9" fmla="*/ 3304699 w 3304699"/>
              <a:gd name="connsiteY9" fmla="*/ 3429000 h 3429000"/>
              <a:gd name="connsiteX10" fmla="*/ 0 w 3304699"/>
              <a:gd name="connsiteY10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4699" h="3429000">
                <a:moveTo>
                  <a:pt x="0" y="0"/>
                </a:moveTo>
                <a:lnTo>
                  <a:pt x="490877" y="0"/>
                </a:lnTo>
                <a:lnTo>
                  <a:pt x="427738" y="20085"/>
                </a:lnTo>
                <a:cubicBezTo>
                  <a:pt x="195229" y="120863"/>
                  <a:pt x="32084" y="356792"/>
                  <a:pt x="32084" y="631769"/>
                </a:cubicBezTo>
                <a:cubicBezTo>
                  <a:pt x="32084" y="998405"/>
                  <a:pt x="322119" y="1295622"/>
                  <a:pt x="679895" y="1295622"/>
                </a:cubicBezTo>
                <a:cubicBezTo>
                  <a:pt x="1037671" y="1295622"/>
                  <a:pt x="1327706" y="998405"/>
                  <a:pt x="1327706" y="631769"/>
                </a:cubicBezTo>
                <a:cubicBezTo>
                  <a:pt x="1327706" y="356792"/>
                  <a:pt x="1164561" y="120863"/>
                  <a:pt x="932052" y="20085"/>
                </a:cubicBezTo>
                <a:lnTo>
                  <a:pt x="868913" y="0"/>
                </a:lnTo>
                <a:lnTo>
                  <a:pt x="3304699" y="0"/>
                </a:lnTo>
                <a:lnTo>
                  <a:pt x="3304699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B14AC776-5A93-453F-8425-5DD625972FA2}"/>
              </a:ext>
            </a:extLst>
          </p:cNvPr>
          <p:cNvGrpSpPr/>
          <p:nvPr/>
        </p:nvGrpSpPr>
        <p:grpSpPr>
          <a:xfrm>
            <a:off x="4731930" y="2126974"/>
            <a:ext cx="3467618" cy="2306056"/>
            <a:chOff x="4731930" y="2126974"/>
            <a:chExt cx="3467618" cy="2306056"/>
          </a:xfrm>
        </p:grpSpPr>
        <p:sp>
          <p:nvSpPr>
            <p:cNvPr id="47" name="矢印: 下 46">
              <a:extLst>
                <a:ext uri="{FF2B5EF4-FFF2-40B4-BE49-F238E27FC236}">
                  <a16:creationId xmlns:a16="http://schemas.microsoft.com/office/drawing/2014/main" id="{9EEFC4ED-1909-44CB-AF34-012234BF7F09}"/>
                </a:ext>
              </a:extLst>
            </p:cNvPr>
            <p:cNvSpPr/>
            <p:nvPr/>
          </p:nvSpPr>
          <p:spPr>
            <a:xfrm rot="13773374">
              <a:off x="6723548" y="1082974"/>
              <a:ext cx="432000" cy="2520000"/>
            </a:xfrm>
            <a:prstGeom prst="downArrow">
              <a:avLst/>
            </a:prstGeom>
            <a:solidFill>
              <a:srgbClr val="FF00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弦 47">
              <a:extLst>
                <a:ext uri="{FF2B5EF4-FFF2-40B4-BE49-F238E27FC236}">
                  <a16:creationId xmlns:a16="http://schemas.microsoft.com/office/drawing/2014/main" id="{145FD2FA-204F-45C5-B18F-32C84797BCA3}"/>
                </a:ext>
              </a:extLst>
            </p:cNvPr>
            <p:cNvSpPr/>
            <p:nvPr/>
          </p:nvSpPr>
          <p:spPr>
            <a:xfrm rot="5095483">
              <a:off x="4731930" y="2633030"/>
              <a:ext cx="1800000" cy="1800000"/>
            </a:xfrm>
            <a:prstGeom prst="chord">
              <a:avLst>
                <a:gd name="adj1" fmla="val 5352886"/>
                <a:gd name="adj2" fmla="val 16200000"/>
              </a:avLst>
            </a:prstGeom>
            <a:solidFill>
              <a:srgbClr val="FF0000">
                <a:alpha val="40000"/>
              </a:srgb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0" name="矢印: 下 59">
            <a:extLst>
              <a:ext uri="{FF2B5EF4-FFF2-40B4-BE49-F238E27FC236}">
                <a16:creationId xmlns:a16="http://schemas.microsoft.com/office/drawing/2014/main" id="{8BD05352-2A53-418F-9103-41590DAD4255}"/>
              </a:ext>
            </a:extLst>
          </p:cNvPr>
          <p:cNvSpPr/>
          <p:nvPr/>
        </p:nvSpPr>
        <p:spPr>
          <a:xfrm rot="13773374">
            <a:off x="6513163" y="1122087"/>
            <a:ext cx="792000" cy="2520000"/>
          </a:xfrm>
          <a:prstGeom prst="downArrow">
            <a:avLst/>
          </a:prstGeom>
          <a:solidFill>
            <a:srgbClr val="FF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日付プレースホルダー 13">
            <a:extLst>
              <a:ext uri="{FF2B5EF4-FFF2-40B4-BE49-F238E27FC236}">
                <a16:creationId xmlns:a16="http://schemas.microsoft.com/office/drawing/2014/main" id="{4D37B133-F83A-4653-97A8-0175C899B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2020/10/12</a:t>
            </a:r>
            <a:endParaRPr kumimoji="1" lang="ja-JP" altLang="en-US"/>
          </a:p>
        </p:txBody>
      </p:sp>
      <p:sp>
        <p:nvSpPr>
          <p:cNvPr id="16" name="フッター プレースホルダー 15">
            <a:extLst>
              <a:ext uri="{FF2B5EF4-FFF2-40B4-BE49-F238E27FC236}">
                <a16:creationId xmlns:a16="http://schemas.microsoft.com/office/drawing/2014/main" id="{7AB5B7EA-A2B9-41AB-B541-8439DA82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</a:t>
            </a:r>
            <a:r>
              <a:rPr kumimoji="1" lang="ja-JP" altLang="en-US"/>
              <a:t>アース・エコ／神奈川県環境学習リーダー会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828DC282-4147-42E7-A8CF-0642D41A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DC12-E2DF-4D21-B814-88EA87F5D38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71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6"/>
    </mc:Choice>
    <mc:Fallback xmlns="">
      <p:transition spd="slow" advTm="9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  <p:extLst>
    <p:ext uri="{E180D4A7-C9FB-4DFB-919C-405C955672EB}">
      <p14:showEvtLst xmlns:p14="http://schemas.microsoft.com/office/powerpoint/2010/main">
        <p14:playEvt time="0" objId="5"/>
        <p14:stopEvt time="8662" objId="5"/>
      </p14:showEvtLst>
    </p:ext>
  </p:extLst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9993</TotalTime>
  <Words>2430</Words>
  <Application>Microsoft Office PowerPoint</Application>
  <PresentationFormat>ワイド画面</PresentationFormat>
  <Paragraphs>286</Paragraphs>
  <Slides>25</Slides>
  <Notes>24</Notes>
  <HiddenSlides>1</HiddenSlides>
  <MMClips>6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0" baseType="lpstr">
      <vt:lpstr>BIZ UDPゴシック</vt:lpstr>
      <vt:lpstr>ＭＳ Ｐゴシック</vt:lpstr>
      <vt:lpstr>Arial</vt:lpstr>
      <vt:lpstr>Calibri</vt:lpstr>
      <vt:lpstr>Office ​​テーマ</vt:lpstr>
      <vt:lpstr>　   ちきゅうおんだんか 　地球温暖化ってなんだろう?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おわり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地球温暖化プレゼンテーション</dc:title>
  <dc:creator>kiyoshi</dc:creator>
  <cp:lastModifiedBy>kiyoshi-PC2</cp:lastModifiedBy>
  <cp:revision>728</cp:revision>
  <cp:lastPrinted>2014-05-18T06:28:22Z</cp:lastPrinted>
  <dcterms:created xsi:type="dcterms:W3CDTF">2014-02-24T11:29:50Z</dcterms:created>
  <dcterms:modified xsi:type="dcterms:W3CDTF">2020-10-13T23:54:19Z</dcterms:modified>
</cp:coreProperties>
</file>